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47"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143817-7F02-40C8-B752-B3B1152874E0}"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107098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143817-7F02-40C8-B752-B3B1152874E0}"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358795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143817-7F02-40C8-B752-B3B1152874E0}"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14198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143817-7F02-40C8-B752-B3B1152874E0}"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37133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143817-7F02-40C8-B752-B3B1152874E0}" type="datetimeFigureOut">
              <a:rPr lang="en-US" smtClean="0"/>
              <a:t>8/27/2014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113734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143817-7F02-40C8-B752-B3B1152874E0}"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258624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143817-7F02-40C8-B752-B3B1152874E0}" type="datetimeFigureOut">
              <a:rPr lang="en-US" smtClean="0"/>
              <a:t>8/27/2014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196332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143817-7F02-40C8-B752-B3B1152874E0}" type="datetimeFigureOut">
              <a:rPr lang="en-US" smtClean="0"/>
              <a:t>8/27/2014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58437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43817-7F02-40C8-B752-B3B1152874E0}" type="datetimeFigureOut">
              <a:rPr lang="en-US" smtClean="0"/>
              <a:t>8/27/2014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414930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143817-7F02-40C8-B752-B3B1152874E0}"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2568949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143817-7F02-40C8-B752-B3B1152874E0}" type="datetimeFigureOut">
              <a:rPr lang="en-US" smtClean="0"/>
              <a:t>8/27/2014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672D7-906A-4975-AF26-724D71ADB103}" type="slidenum">
              <a:rPr lang="en-US" smtClean="0"/>
              <a:t>‹#›</a:t>
            </a:fld>
            <a:endParaRPr lang="en-US"/>
          </a:p>
        </p:txBody>
      </p:sp>
    </p:spTree>
    <p:extLst>
      <p:ext uri="{BB962C8B-B14F-4D97-AF65-F5344CB8AC3E}">
        <p14:creationId xmlns:p14="http://schemas.microsoft.com/office/powerpoint/2010/main" val="282931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43817-7F02-40C8-B752-B3B1152874E0}" type="datetimeFigureOut">
              <a:rPr lang="en-US" smtClean="0"/>
              <a:t>8/27/2014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672D7-906A-4975-AF26-724D71ADB103}" type="slidenum">
              <a:rPr lang="en-US" smtClean="0"/>
              <a:t>‹#›</a:t>
            </a:fld>
            <a:endParaRPr lang="en-US"/>
          </a:p>
        </p:txBody>
      </p:sp>
    </p:spTree>
    <p:extLst>
      <p:ext uri="{BB962C8B-B14F-4D97-AF65-F5344CB8AC3E}">
        <p14:creationId xmlns:p14="http://schemas.microsoft.com/office/powerpoint/2010/main" val="1079035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hhmi.org/biointeractive/teacher-guide-math-and-statistic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 Warmups</a:t>
            </a:r>
            <a:endParaRPr lang="en-US" dirty="0"/>
          </a:p>
        </p:txBody>
      </p:sp>
      <p:sp>
        <p:nvSpPr>
          <p:cNvPr id="3" name="Subtitle 2"/>
          <p:cNvSpPr>
            <a:spLocks noGrp="1"/>
          </p:cNvSpPr>
          <p:nvPr>
            <p:ph type="subTitle" idx="1"/>
          </p:nvPr>
        </p:nvSpPr>
        <p:spPr/>
        <p:txBody>
          <a:bodyPr/>
          <a:lstStyle/>
          <a:p>
            <a:r>
              <a:rPr lang="en-US" dirty="0" smtClean="0"/>
              <a:t>Source: </a:t>
            </a:r>
            <a:r>
              <a:rPr lang="en-US" dirty="0" smtClean="0">
                <a:hlinkClick r:id="rId2"/>
              </a:rPr>
              <a:t>http://www.hhmi.org/biointeractive/teacher-guide-math-and-statistics</a:t>
            </a:r>
            <a:r>
              <a:rPr lang="en-US" dirty="0" smtClean="0"/>
              <a:t> </a:t>
            </a:r>
            <a:endParaRPr lang="en-US" dirty="0"/>
          </a:p>
        </p:txBody>
      </p:sp>
    </p:spTree>
    <p:extLst>
      <p:ext uri="{BB962C8B-B14F-4D97-AF65-F5344CB8AC3E}">
        <p14:creationId xmlns:p14="http://schemas.microsoft.com/office/powerpoint/2010/main" val="506998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612" y="180975"/>
            <a:ext cx="9248775" cy="6496050"/>
          </a:xfrm>
          <a:prstGeom prst="rect">
            <a:avLst/>
          </a:prstGeom>
        </p:spPr>
      </p:pic>
    </p:spTree>
    <p:extLst>
      <p:ext uri="{BB962C8B-B14F-4D97-AF65-F5344CB8AC3E}">
        <p14:creationId xmlns:p14="http://schemas.microsoft.com/office/powerpoint/2010/main" val="181269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8275" y="2028825"/>
            <a:ext cx="9315450" cy="2800350"/>
          </a:xfrm>
          <a:prstGeom prst="rect">
            <a:avLst/>
          </a:prstGeom>
        </p:spPr>
      </p:pic>
    </p:spTree>
    <p:extLst>
      <p:ext uri="{BB962C8B-B14F-4D97-AF65-F5344CB8AC3E}">
        <p14:creationId xmlns:p14="http://schemas.microsoft.com/office/powerpoint/2010/main" val="209448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0663" y="244953"/>
            <a:ext cx="8003072" cy="6267989"/>
          </a:xfrm>
          <a:prstGeom prst="rect">
            <a:avLst/>
          </a:prstGeom>
        </p:spPr>
      </p:pic>
      <p:sp>
        <p:nvSpPr>
          <p:cNvPr id="3" name="Rectangle 2"/>
          <p:cNvSpPr/>
          <p:nvPr/>
        </p:nvSpPr>
        <p:spPr>
          <a:xfrm>
            <a:off x="2061713" y="5477774"/>
            <a:ext cx="3890513" cy="232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096219" y="6116128"/>
            <a:ext cx="4546121" cy="198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256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7209" y="1331253"/>
            <a:ext cx="9904756" cy="1480958"/>
          </a:xfrm>
          <a:prstGeom prst="rect">
            <a:avLst/>
          </a:prstGeom>
        </p:spPr>
      </p:pic>
    </p:spTree>
    <p:extLst>
      <p:ext uri="{BB962C8B-B14F-4D97-AF65-F5344CB8AC3E}">
        <p14:creationId xmlns:p14="http://schemas.microsoft.com/office/powerpoint/2010/main" val="269486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8430" y="246032"/>
            <a:ext cx="8517775" cy="1625900"/>
          </a:xfrm>
          <a:prstGeom prst="rect">
            <a:avLst/>
          </a:prstGeom>
        </p:spPr>
      </p:pic>
      <p:pic>
        <p:nvPicPr>
          <p:cNvPr id="3" name="Picture 2"/>
          <p:cNvPicPr>
            <a:picLocks noChangeAspect="1"/>
          </p:cNvPicPr>
          <p:nvPr/>
        </p:nvPicPr>
        <p:blipFill>
          <a:blip r:embed="rId3"/>
          <a:stretch>
            <a:fillRect/>
          </a:stretch>
        </p:blipFill>
        <p:spPr>
          <a:xfrm>
            <a:off x="2546230" y="1457325"/>
            <a:ext cx="6858000" cy="5400675"/>
          </a:xfrm>
          <a:prstGeom prst="rect">
            <a:avLst/>
          </a:prstGeom>
        </p:spPr>
      </p:pic>
    </p:spTree>
    <p:extLst>
      <p:ext uri="{BB962C8B-B14F-4D97-AF65-F5344CB8AC3E}">
        <p14:creationId xmlns:p14="http://schemas.microsoft.com/office/powerpoint/2010/main" val="294639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7479" y="248819"/>
            <a:ext cx="6001020" cy="6544252"/>
          </a:xfrm>
          <a:prstGeom prst="rect">
            <a:avLst/>
          </a:prstGeom>
        </p:spPr>
      </p:pic>
    </p:spTree>
    <p:extLst>
      <p:ext uri="{BB962C8B-B14F-4D97-AF65-F5344CB8AC3E}">
        <p14:creationId xmlns:p14="http://schemas.microsoft.com/office/powerpoint/2010/main" val="155247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1176" y="420636"/>
            <a:ext cx="9218763" cy="2585323"/>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The mean height of the bean plants in this sample is 103 millimeters </a:t>
            </a:r>
            <a:r>
              <a:rPr lang="en-US" b="0" i="0" u="none" strike="noStrike" baseline="0" dirty="0" smtClean="0">
                <a:solidFill>
                  <a:srgbClr val="000000"/>
                </a:solidFill>
                <a:latin typeface="Cambria Math" panose="02040503050406030204" pitchFamily="18" charset="0"/>
              </a:rPr>
              <a:t>± </a:t>
            </a:r>
            <a:r>
              <a:rPr lang="en-US" b="0" i="0" u="none" strike="noStrike" baseline="0" dirty="0" smtClean="0">
                <a:solidFill>
                  <a:srgbClr val="000000"/>
                </a:solidFill>
                <a:latin typeface="Calibri" panose="020F0502020204030204" pitchFamily="34" charset="0"/>
              </a:rPr>
              <a:t>11.7 millimeters. What does this tell us? </a:t>
            </a:r>
          </a:p>
          <a:p>
            <a:r>
              <a:rPr lang="en-US" b="0" i="0" u="none" strike="noStrike" baseline="0" dirty="0" smtClean="0">
                <a:solidFill>
                  <a:srgbClr val="000000"/>
                </a:solidFill>
                <a:latin typeface="Calibri" panose="020F0502020204030204" pitchFamily="34" charset="0"/>
              </a:rPr>
              <a:t>In a data set with a large number of continuous measurements that are normally distributed, 68% of the measurements are expected to fall within 1 standard deviation from the mean and 95% of all data points lie within 2 standard deviations of the mean on either side (</a:t>
            </a:r>
            <a:r>
              <a:rPr lang="en-US" b="1" i="0" u="none" strike="noStrike" baseline="0" dirty="0" smtClean="0">
                <a:solidFill>
                  <a:srgbClr val="000000"/>
                </a:solidFill>
                <a:latin typeface="Calibri" panose="020F0502020204030204" pitchFamily="34" charset="0"/>
              </a:rPr>
              <a:t>Figure 3</a:t>
            </a:r>
            <a:r>
              <a:rPr lang="en-US" b="0" i="0" u="none" strike="noStrike" baseline="0" dirty="0" smtClean="0">
                <a:solidFill>
                  <a:srgbClr val="000000"/>
                </a:solidFill>
                <a:latin typeface="Calibri" panose="020F0502020204030204" pitchFamily="34" charset="0"/>
              </a:rPr>
              <a:t>). Thus, in this example, if you ass</a:t>
            </a:r>
            <a:r>
              <a:rPr lang="en-US" dirty="0" smtClean="0"/>
              <a:t>ume </a:t>
            </a:r>
            <a:r>
              <a:rPr lang="en-US" dirty="0"/>
              <a:t>that this sample of 17 observations is drawn from a population of measurements that are normally distributed, 68% of measurements in the population should fall between 91.3 and 114.7 millimeters and 95% of the measurements should fall between 80.1 millimeters and 125.9 millimeters. </a:t>
            </a:r>
          </a:p>
        </p:txBody>
      </p:sp>
    </p:spTree>
    <p:extLst>
      <p:ext uri="{BB962C8B-B14F-4D97-AF65-F5344CB8AC3E}">
        <p14:creationId xmlns:p14="http://schemas.microsoft.com/office/powerpoint/2010/main" val="135323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0853" y="827956"/>
            <a:ext cx="8408868" cy="5372028"/>
          </a:xfrm>
          <a:prstGeom prst="rect">
            <a:avLst/>
          </a:prstGeom>
        </p:spPr>
      </p:pic>
    </p:spTree>
    <p:extLst>
      <p:ext uri="{BB962C8B-B14F-4D97-AF65-F5344CB8AC3E}">
        <p14:creationId xmlns:p14="http://schemas.microsoft.com/office/powerpoint/2010/main" val="343322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4475" y="95250"/>
            <a:ext cx="9163050" cy="6667500"/>
          </a:xfrm>
          <a:prstGeom prst="rect">
            <a:avLst/>
          </a:prstGeom>
        </p:spPr>
      </p:pic>
    </p:spTree>
    <p:extLst>
      <p:ext uri="{BB962C8B-B14F-4D97-AF65-F5344CB8AC3E}">
        <p14:creationId xmlns:p14="http://schemas.microsoft.com/office/powerpoint/2010/main" val="424065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2871" y="280627"/>
            <a:ext cx="9907513" cy="5154015"/>
          </a:xfrm>
          <a:prstGeom prst="rect">
            <a:avLst/>
          </a:prstGeom>
        </p:spPr>
      </p:pic>
    </p:spTree>
    <p:extLst>
      <p:ext uri="{BB962C8B-B14F-4D97-AF65-F5344CB8AC3E}">
        <p14:creationId xmlns:p14="http://schemas.microsoft.com/office/powerpoint/2010/main" val="108127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 (what to do with data that makes a normal curve)</a:t>
            </a:r>
            <a:endParaRPr lang="en-US" dirty="0"/>
          </a:p>
        </p:txBody>
      </p:sp>
      <p:sp>
        <p:nvSpPr>
          <p:cNvPr id="3" name="Content Placeholder 2"/>
          <p:cNvSpPr>
            <a:spLocks noGrp="1"/>
          </p:cNvSpPr>
          <p:nvPr>
            <p:ph idx="1"/>
          </p:nvPr>
        </p:nvSpPr>
        <p:spPr/>
        <p:txBody>
          <a:bodyPr/>
          <a:lstStyle/>
          <a:p>
            <a:r>
              <a:rPr lang="en-US" dirty="0"/>
              <a:t>It is rarely practical for scientists to measure every event or individual in a population. Instead, they typically collect data on a sample of a population and use these data to draw conclusions (or make inferences) about the entire population. Statistics is a mathematical discipline that relates to this type of analysis. </a:t>
            </a:r>
            <a:endParaRPr lang="en-US" dirty="0" smtClean="0"/>
          </a:p>
          <a:p>
            <a:r>
              <a:rPr lang="en-US" dirty="0" smtClean="0"/>
              <a:t>Types of statistics used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411013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6248" y="415416"/>
            <a:ext cx="9468798" cy="5821482"/>
          </a:xfrm>
          <a:prstGeom prst="rect">
            <a:avLst/>
          </a:prstGeom>
        </p:spPr>
      </p:pic>
    </p:spTree>
    <p:extLst>
      <p:ext uri="{BB962C8B-B14F-4D97-AF65-F5344CB8AC3E}">
        <p14:creationId xmlns:p14="http://schemas.microsoft.com/office/powerpoint/2010/main" val="335012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0241" y="557705"/>
            <a:ext cx="9201509" cy="5078313"/>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Assume that there is a population of a species of anole lizards living on an island of the Caribbean. If you were able to measure the length of the hind limbs of every individual in this population and then calculate the mean, you would know the value of the population mean. However, there are thousands of individuals, so you take a sample of 10 anoles and calculate the mean hind limb length for that sample. Another researcher working on that island might catch another sample of 10 anoles and </a:t>
            </a:r>
            <a:r>
              <a:rPr lang="en-US" dirty="0"/>
              <a:t>calculate the mean hind limb length for this sample, and so on. The sample means of many different samples would be normally distributed. </a:t>
            </a:r>
            <a:r>
              <a:rPr lang="en-US" b="1" dirty="0"/>
              <a:t>The standard error of the mean represents the standard deviation of such a distribution </a:t>
            </a:r>
            <a:r>
              <a:rPr lang="en-US" dirty="0"/>
              <a:t>and estimates how close the sample mean is to the population mean. The greater the sample size (i.e., 50 rather than 10 anoles), the more closely the sample mean will estimate the population mean, and therefore the standard error of the mean becomes smaller. </a:t>
            </a:r>
          </a:p>
          <a:p>
            <a:r>
              <a:rPr lang="en-US" dirty="0"/>
              <a:t>The 95% confidence interval (95% CI) is equivalent to 1.96 (typically rounded to 2) standard errors of the mean. Because the sample means are assumed to be normally distributed, 95% of all sample means should fall between 2 standard deviations above and below the population mean, estimated by 95% CI. </a:t>
            </a:r>
          </a:p>
          <a:p>
            <a:r>
              <a:rPr lang="en-US" dirty="0"/>
              <a:t>What these calculations tell you is that you can be 68% confident that the population mean falls within ±1 standard error of the sample mean and 95% confident that the population mean falls within approximately ±2 standard errors of the sample mean. </a:t>
            </a:r>
          </a:p>
        </p:txBody>
      </p:sp>
    </p:spTree>
    <p:extLst>
      <p:ext uri="{BB962C8B-B14F-4D97-AF65-F5344CB8AC3E}">
        <p14:creationId xmlns:p14="http://schemas.microsoft.com/office/powerpoint/2010/main" val="2830809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8376" y="859630"/>
            <a:ext cx="7864415" cy="2031325"/>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Both </a:t>
            </a:r>
            <a:r>
              <a:rPr lang="en-US" b="0" i="0" u="none" strike="noStrike" baseline="0" dirty="0" smtClean="0">
                <a:solidFill>
                  <a:srgbClr val="000000"/>
                </a:solidFill>
                <a:latin typeface="Cambria Math" panose="02040503050406030204" pitchFamily="18" charset="0"/>
              </a:rPr>
              <a:t>SE</a:t>
            </a:r>
            <a:r>
              <a:rPr lang="en-US" sz="1100" b="0" i="0" u="none" strike="noStrike" baseline="0" dirty="0" smtClean="0">
                <a:solidFill>
                  <a:srgbClr val="000000"/>
                </a:solidFill>
                <a:latin typeface="Cambria Math" panose="02040503050406030204" pitchFamily="18" charset="0"/>
              </a:rPr>
              <a:t>𝑥̅ </a:t>
            </a:r>
            <a:r>
              <a:rPr lang="en-US" b="0" i="0" u="none" strike="noStrike" baseline="0" dirty="0" smtClean="0">
                <a:solidFill>
                  <a:srgbClr val="000000"/>
                </a:solidFill>
                <a:latin typeface="Calibri" panose="020F0502020204030204" pitchFamily="34" charset="0"/>
              </a:rPr>
              <a:t>and </a:t>
            </a:r>
            <a:r>
              <a:rPr lang="en-US" b="0" i="0" u="none" strike="noStrike" baseline="0" dirty="0" smtClean="0">
                <a:solidFill>
                  <a:srgbClr val="000000"/>
                </a:solidFill>
                <a:latin typeface="Cambria Math" panose="02040503050406030204" pitchFamily="18" charset="0"/>
              </a:rPr>
              <a:t>95% CI </a:t>
            </a:r>
            <a:r>
              <a:rPr lang="en-US" b="0" i="0" u="none" strike="noStrike" baseline="0" dirty="0" smtClean="0">
                <a:solidFill>
                  <a:srgbClr val="000000"/>
                </a:solidFill>
                <a:latin typeface="Calibri" panose="020F0502020204030204" pitchFamily="34" charset="0"/>
              </a:rPr>
              <a:t>can be illustrated as error bars in a bar graph of the means of two or more samples that are being compared. Depicting </a:t>
            </a:r>
            <a:r>
              <a:rPr lang="en-US" b="0" i="0" u="none" strike="noStrike" baseline="0" dirty="0" smtClean="0">
                <a:solidFill>
                  <a:srgbClr val="000000"/>
                </a:solidFill>
                <a:latin typeface="Cambria Math" panose="02040503050406030204" pitchFamily="18" charset="0"/>
              </a:rPr>
              <a:t>SE</a:t>
            </a:r>
            <a:r>
              <a:rPr lang="en-US" sz="1100" b="0" i="0" u="none" strike="noStrike" baseline="0" dirty="0" smtClean="0">
                <a:solidFill>
                  <a:srgbClr val="000000"/>
                </a:solidFill>
                <a:latin typeface="Cambria Math" panose="02040503050406030204" pitchFamily="18" charset="0"/>
              </a:rPr>
              <a:t>𝑥̅ </a:t>
            </a:r>
            <a:r>
              <a:rPr lang="en-US" b="0" i="0" u="none" strike="noStrike" baseline="0" dirty="0" smtClean="0">
                <a:solidFill>
                  <a:srgbClr val="000000"/>
                </a:solidFill>
                <a:latin typeface="Calibri" panose="020F0502020204030204" pitchFamily="34" charset="0"/>
              </a:rPr>
              <a:t>or the </a:t>
            </a:r>
            <a:r>
              <a:rPr lang="en-US" b="0" i="0" u="none" strike="noStrike" baseline="0" dirty="0" smtClean="0">
                <a:solidFill>
                  <a:srgbClr val="000000"/>
                </a:solidFill>
                <a:latin typeface="Cambria Math" panose="02040503050406030204" pitchFamily="18" charset="0"/>
              </a:rPr>
              <a:t>95% CI </a:t>
            </a:r>
            <a:r>
              <a:rPr lang="en-US" b="0" i="0" u="none" strike="noStrike" baseline="0" dirty="0" smtClean="0">
                <a:solidFill>
                  <a:srgbClr val="000000"/>
                </a:solidFill>
                <a:latin typeface="Calibri" panose="020F0502020204030204" pitchFamily="34" charset="0"/>
              </a:rPr>
              <a:t>as error bars in a bar graph provides a clear visual clue to the uncertainty of the calculations of the sample means. </a:t>
            </a:r>
          </a:p>
          <a:p>
            <a:r>
              <a:rPr lang="en-US" b="1" i="0" u="none" strike="noStrike" baseline="0" dirty="0" smtClean="0">
                <a:solidFill>
                  <a:srgbClr val="000000"/>
                </a:solidFill>
                <a:latin typeface="Calibri" panose="020F0502020204030204" pitchFamily="34" charset="0"/>
              </a:rPr>
              <a:t>Note: </a:t>
            </a:r>
            <a:r>
              <a:rPr lang="en-US" b="0" i="0" u="none" strike="noStrike" baseline="0" dirty="0" smtClean="0">
                <a:solidFill>
                  <a:srgbClr val="000000"/>
                </a:solidFill>
                <a:latin typeface="Calibri" panose="020F0502020204030204" pitchFamily="34" charset="0"/>
              </a:rPr>
              <a:t>Unlike standard deviation, both standard error and 95% CI decrease with increasing sample size. In other words, the greater the sample size the less the uncertainty in the calculations of the sample means. </a:t>
            </a:r>
            <a:endParaRPr lang="en-US" dirty="0"/>
          </a:p>
        </p:txBody>
      </p:sp>
    </p:spTree>
    <p:extLst>
      <p:ext uri="{BB962C8B-B14F-4D97-AF65-F5344CB8AC3E}">
        <p14:creationId xmlns:p14="http://schemas.microsoft.com/office/powerpoint/2010/main" val="13509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373" y="373689"/>
            <a:ext cx="9494807" cy="2862322"/>
          </a:xfrm>
          <a:prstGeom prst="rect">
            <a:avLst/>
          </a:prstGeom>
        </p:spPr>
        <p:txBody>
          <a:bodyPr wrap="square">
            <a:spAutoFit/>
          </a:bodyPr>
          <a:lstStyle/>
          <a:p>
            <a:r>
              <a:rPr lang="en-US" b="1" i="0" u="none" strike="noStrike" baseline="0" dirty="0" smtClean="0">
                <a:solidFill>
                  <a:srgbClr val="000000"/>
                </a:solidFill>
                <a:latin typeface="Calibri" panose="020F0502020204030204" pitchFamily="34" charset="0"/>
              </a:rPr>
              <a:t>Application in Biology—Example 1 </a:t>
            </a:r>
            <a:endParaRPr lang="en-US" b="0" i="0" u="none" strike="noStrike" baseline="0" dirty="0" smtClean="0">
              <a:solidFill>
                <a:srgbClr val="000000"/>
              </a:solidFill>
              <a:latin typeface="Calibri" panose="020F0502020204030204" pitchFamily="34" charset="0"/>
            </a:endParaRPr>
          </a:p>
          <a:p>
            <a:r>
              <a:rPr lang="en-US" b="0" i="0" u="none" strike="noStrike" baseline="0" dirty="0" smtClean="0">
                <a:solidFill>
                  <a:srgbClr val="000000"/>
                </a:solidFill>
                <a:latin typeface="Calibri" panose="020F0502020204030204" pitchFamily="34" charset="0"/>
              </a:rPr>
              <a:t>Seeds of many weed species germinate best in recently disturbed soil that lacks a light-blocking canopy of vegetation. Students in a biology class hypothesized that weed seeds germinate in response to light. To test this hypothesis, the students placed 25 seeds of </a:t>
            </a:r>
            <a:r>
              <a:rPr lang="en-US" b="0" i="0" u="none" strike="noStrike" baseline="0" dirty="0" err="1" smtClean="0">
                <a:solidFill>
                  <a:srgbClr val="000000"/>
                </a:solidFill>
                <a:latin typeface="Calibri" panose="020F0502020204030204" pitchFamily="34" charset="0"/>
              </a:rPr>
              <a:t>crofton</a:t>
            </a:r>
            <a:r>
              <a:rPr lang="en-US" b="0" i="0" u="none" strike="noStrike" baseline="0" dirty="0" smtClean="0">
                <a:solidFill>
                  <a:srgbClr val="000000"/>
                </a:solidFill>
                <a:latin typeface="Calibri" panose="020F0502020204030204" pitchFamily="34" charset="0"/>
              </a:rPr>
              <a:t> weed (</a:t>
            </a:r>
            <a:r>
              <a:rPr lang="en-US" b="0" i="1" u="none" strike="noStrike" baseline="0" dirty="0" err="1" smtClean="0">
                <a:solidFill>
                  <a:srgbClr val="000000"/>
                </a:solidFill>
                <a:latin typeface="Calibri" panose="020F0502020204030204" pitchFamily="34" charset="0"/>
              </a:rPr>
              <a:t>Ageratina</a:t>
            </a:r>
            <a:r>
              <a:rPr lang="en-US" b="0" i="1" u="none" strike="noStrike" baseline="0" dirty="0" smtClean="0">
                <a:solidFill>
                  <a:srgbClr val="000000"/>
                </a:solidFill>
                <a:latin typeface="Calibri" panose="020F0502020204030204" pitchFamily="34" charset="0"/>
              </a:rPr>
              <a:t> </a:t>
            </a:r>
            <a:r>
              <a:rPr lang="en-US" b="0" i="1" u="none" strike="noStrike" baseline="0" dirty="0" err="1" smtClean="0">
                <a:solidFill>
                  <a:srgbClr val="000000"/>
                </a:solidFill>
                <a:latin typeface="Calibri" panose="020F0502020204030204" pitchFamily="34" charset="0"/>
              </a:rPr>
              <a:t>adenophora</a:t>
            </a:r>
            <a:r>
              <a:rPr lang="en-US" b="0" i="0" u="none" strike="noStrike" baseline="0" dirty="0" smtClean="0">
                <a:solidFill>
                  <a:srgbClr val="000000"/>
                </a:solidFill>
                <a:latin typeface="Calibri" panose="020F0502020204030204" pitchFamily="34" charset="0"/>
              </a:rPr>
              <a:t>, an invasive species on several continents) in each of 20 petri dishes and covered them with distilled water. They placed half the petri dishes in the dark and half in the light. After 72 hours, the students counted the number of seeds that had germinated in each dish. The data and calculations of variance, standard deviation, standard error of the mean, and 95% confidence interval are shown in Table 5. The students plotted the data as two bar graphs showing the standard error of the mean and 95% confidence interval (Figure 5). </a:t>
            </a:r>
            <a:endParaRPr lang="en-US" dirty="0"/>
          </a:p>
        </p:txBody>
      </p:sp>
    </p:spTree>
    <p:extLst>
      <p:ext uri="{BB962C8B-B14F-4D97-AF65-F5344CB8AC3E}">
        <p14:creationId xmlns:p14="http://schemas.microsoft.com/office/powerpoint/2010/main" val="342404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6412" y="57150"/>
            <a:ext cx="8639175" cy="6743700"/>
          </a:xfrm>
          <a:prstGeom prst="rect">
            <a:avLst/>
          </a:prstGeom>
        </p:spPr>
      </p:pic>
    </p:spTree>
    <p:extLst>
      <p:ext uri="{BB962C8B-B14F-4D97-AF65-F5344CB8AC3E}">
        <p14:creationId xmlns:p14="http://schemas.microsoft.com/office/powerpoint/2010/main" val="159571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1100" y="990600"/>
            <a:ext cx="9829800" cy="4876800"/>
          </a:xfrm>
          <a:prstGeom prst="rect">
            <a:avLst/>
          </a:prstGeom>
        </p:spPr>
      </p:pic>
    </p:spTree>
    <p:extLst>
      <p:ext uri="{BB962C8B-B14F-4D97-AF65-F5344CB8AC3E}">
        <p14:creationId xmlns:p14="http://schemas.microsoft.com/office/powerpoint/2010/main" val="404085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4181" y="197346"/>
            <a:ext cx="8617789" cy="5355312"/>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The calculations show that although the students don’t know how many seeds of the entire population of </a:t>
            </a:r>
            <a:r>
              <a:rPr lang="en-US" b="0" i="0" u="none" strike="noStrike" baseline="0" dirty="0" err="1" smtClean="0">
                <a:solidFill>
                  <a:srgbClr val="000000"/>
                </a:solidFill>
                <a:latin typeface="Calibri" panose="020F0502020204030204" pitchFamily="34" charset="0"/>
              </a:rPr>
              <a:t>crofton</a:t>
            </a:r>
            <a:r>
              <a:rPr lang="en-US" b="0" i="0" u="none" strike="noStrike" baseline="0" dirty="0" smtClean="0">
                <a:solidFill>
                  <a:srgbClr val="000000"/>
                </a:solidFill>
                <a:latin typeface="Calibri" panose="020F0502020204030204" pitchFamily="34" charset="0"/>
              </a:rPr>
              <a:t> seeds would germinate in the dark, it is likely to be a number around the sample mean of 9.6 seeds. But how confident are they of this estimate? They are 68% confident that the dark treatment population mean lies between 8.3 (9.6 − 1.3) and 10.9 (9.6 + 1.3) and that the light treatment population mean lies between 17.35 and 19.45 seeds. In addition, they are 95% confident that the dark treatment population mean lies between 7 and 12.2 seeds and the light treatment population mean lies between 16.3 and 21.5 seeds. </a:t>
            </a:r>
          </a:p>
          <a:p>
            <a:endParaRPr lang="en-US" dirty="0">
              <a:solidFill>
                <a:srgbClr val="000000"/>
              </a:solidFill>
              <a:latin typeface="Calibri" panose="020F0502020204030204" pitchFamily="34" charset="0"/>
            </a:endParaRPr>
          </a:p>
          <a:p>
            <a:endParaRPr lang="en-US" b="0" i="0" u="none" strike="noStrike" baseline="0" dirty="0" smtClean="0">
              <a:solidFill>
                <a:srgbClr val="000000"/>
              </a:solidFill>
              <a:latin typeface="Calibri" panose="020F0502020204030204" pitchFamily="34" charset="0"/>
            </a:endParaRPr>
          </a:p>
          <a:p>
            <a:endParaRPr lang="en-US" b="0" i="0" u="none" strike="noStrike" baseline="0" dirty="0" smtClean="0">
              <a:solidFill>
                <a:srgbClr val="000000"/>
              </a:solidFill>
              <a:latin typeface="Calibri" panose="020F0502020204030204" pitchFamily="34" charset="0"/>
            </a:endParaRPr>
          </a:p>
          <a:p>
            <a:r>
              <a:rPr lang="en-US" b="1" i="0" u="none" strike="noStrike" baseline="0" dirty="0" smtClean="0">
                <a:solidFill>
                  <a:srgbClr val="000000"/>
                </a:solidFill>
                <a:latin typeface="Calibri" panose="020F0502020204030204" pitchFamily="34" charset="0"/>
              </a:rPr>
              <a:t>Note: </a:t>
            </a:r>
            <a:r>
              <a:rPr lang="en-US" b="0" i="0" u="none" strike="noStrike" baseline="0" dirty="0" smtClean="0">
                <a:solidFill>
                  <a:srgbClr val="000000"/>
                </a:solidFill>
                <a:latin typeface="Calibri" panose="020F0502020204030204" pitchFamily="34" charset="0"/>
              </a:rPr>
              <a:t>By looking at the bar graphs, you can see that the means for the light and dark treatments are different. Can you tell if the differences are statistically significant? If the standard error bars and 95% CI bars overlap, then it is likely that the differences are not statistically significant. In this case, the standard error bars do not overlap; however, this does not necessarily mean that the difference between the means is statistically significant. On the other hand, the fact that the 95% confidence interval error bars do not overlap strongly suggests that the two sample means are </a:t>
            </a:r>
            <a:r>
              <a:rPr lang="en-US" b="0" i="1" u="none" strike="noStrike" baseline="0" dirty="0" smtClean="0">
                <a:solidFill>
                  <a:srgbClr val="000000"/>
                </a:solidFill>
                <a:latin typeface="Calibri" panose="020F0502020204030204" pitchFamily="34" charset="0"/>
              </a:rPr>
              <a:t>significantly </a:t>
            </a:r>
            <a:r>
              <a:rPr lang="en-US" b="0" i="0" u="none" strike="noStrike" baseline="0" dirty="0" smtClean="0">
                <a:solidFill>
                  <a:srgbClr val="000000"/>
                </a:solidFill>
                <a:latin typeface="Calibri" panose="020F0502020204030204" pitchFamily="34" charset="0"/>
              </a:rPr>
              <a:t>different. An additional statistical test, the </a:t>
            </a:r>
            <a:r>
              <a:rPr lang="en-US" b="0" i="0" u="none" strike="noStrike" baseline="0" dirty="0" err="1" smtClean="0">
                <a:solidFill>
                  <a:srgbClr val="000000"/>
                </a:solidFill>
                <a:latin typeface="Calibri" panose="020F0502020204030204" pitchFamily="34" charset="0"/>
              </a:rPr>
              <a:t>sStudent’s</a:t>
            </a:r>
            <a:r>
              <a:rPr lang="en-US" b="0" i="0" u="none" strike="noStrike" baseline="0" dirty="0" smtClean="0">
                <a:solidFill>
                  <a:srgbClr val="000000"/>
                </a:solidFill>
                <a:latin typeface="Calibri" panose="020F0502020204030204" pitchFamily="34" charset="0"/>
              </a:rPr>
              <a:t> </a:t>
            </a:r>
            <a:r>
              <a:rPr lang="en-US" b="0" i="1" u="none" strike="noStrike" baseline="0" dirty="0" smtClean="0">
                <a:solidFill>
                  <a:srgbClr val="000000"/>
                </a:solidFill>
                <a:latin typeface="Calibri" panose="020F0502020204030204" pitchFamily="34" charset="0"/>
              </a:rPr>
              <a:t>t</a:t>
            </a:r>
            <a:r>
              <a:rPr lang="en-US" b="0" i="0" u="none" strike="noStrike" baseline="0" dirty="0" smtClean="0">
                <a:solidFill>
                  <a:srgbClr val="000000"/>
                </a:solidFill>
                <a:latin typeface="Calibri" panose="020F0502020204030204" pitchFamily="34" charset="0"/>
              </a:rPr>
              <a:t>-test, is required to be sure. </a:t>
            </a:r>
            <a:endParaRPr lang="en-US" dirty="0"/>
          </a:p>
        </p:txBody>
      </p:sp>
    </p:spTree>
    <p:extLst>
      <p:ext uri="{BB962C8B-B14F-4D97-AF65-F5344CB8AC3E}">
        <p14:creationId xmlns:p14="http://schemas.microsoft.com/office/powerpoint/2010/main" val="392869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0717" y="889844"/>
            <a:ext cx="9687464" cy="3139321"/>
          </a:xfrm>
          <a:prstGeom prst="rect">
            <a:avLst/>
          </a:prstGeom>
        </p:spPr>
        <p:txBody>
          <a:bodyPr wrap="square">
            <a:spAutoFit/>
          </a:bodyPr>
          <a:lstStyle/>
          <a:p>
            <a:r>
              <a:rPr lang="en-US" b="1" i="0" u="none" strike="noStrike" baseline="0" dirty="0" smtClean="0">
                <a:solidFill>
                  <a:srgbClr val="000000"/>
                </a:solidFill>
                <a:latin typeface="Calibri" panose="020F0502020204030204" pitchFamily="34" charset="0"/>
              </a:rPr>
              <a:t>Application in Biology—Example 2 </a:t>
            </a:r>
            <a:endParaRPr lang="en-US" b="0" i="0" u="none" strike="noStrike" baseline="0" dirty="0" smtClean="0">
              <a:solidFill>
                <a:srgbClr val="000000"/>
              </a:solidFill>
              <a:latin typeface="Calibri" panose="020F0502020204030204" pitchFamily="34" charset="0"/>
            </a:endParaRPr>
          </a:p>
          <a:p>
            <a:r>
              <a:rPr lang="en-US" b="0" i="0" u="none" strike="noStrike" baseline="0" dirty="0" smtClean="0">
                <a:solidFill>
                  <a:srgbClr val="000000"/>
                </a:solidFill>
                <a:latin typeface="Calibri" panose="020F0502020204030204" pitchFamily="34" charset="0"/>
              </a:rPr>
              <a:t>A teacher had five students write their names on the board, first with their dominant hands and then with their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hands. The rest of the class observed that the students wrote more slowly and with less precision with the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 than with the dominant hand. The teacher then asked the class to explain their observations by developing testable hypotheses. They hypothesized that the dominant hand was better at performing fine motor movements than the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 The class tested this hypothesis by timing (in seconds) how long it took each student to break 20 toothpicks with each hand. The results of the experiment and the calculations of variance, standard deviation, standard error of the mean, and 95% confidence interval are presented in </a:t>
            </a:r>
            <a:r>
              <a:rPr lang="en-US" b="1" i="0" u="none" strike="noStrike" baseline="0" dirty="0" smtClean="0">
                <a:solidFill>
                  <a:srgbClr val="000000"/>
                </a:solidFill>
                <a:latin typeface="Calibri" panose="020F0502020204030204" pitchFamily="34" charset="0"/>
              </a:rPr>
              <a:t>Table 6</a:t>
            </a:r>
            <a:r>
              <a:rPr lang="en-US" b="0" i="0" u="none" strike="noStrike" baseline="0" dirty="0" smtClean="0">
                <a:solidFill>
                  <a:srgbClr val="000000"/>
                </a:solidFill>
                <a:latin typeface="Calibri" panose="020F0502020204030204" pitchFamily="34" charset="0"/>
              </a:rPr>
              <a:t>. The students then illustrated the data and uncertainty with two bar graphs, one showing the standard error of the mean and the other showing the 95% confidence interval (</a:t>
            </a:r>
            <a:r>
              <a:rPr lang="en-US" b="1" i="0" u="none" strike="noStrike" baseline="0" dirty="0" smtClean="0">
                <a:solidFill>
                  <a:srgbClr val="000000"/>
                </a:solidFill>
                <a:latin typeface="Calibri" panose="020F0502020204030204" pitchFamily="34" charset="0"/>
              </a:rPr>
              <a:t>Figure 6</a:t>
            </a:r>
            <a:r>
              <a:rPr lang="en-US" b="0" i="0" u="none" strike="noStrike" baseline="0" dirty="0" smtClean="0">
                <a:solidFill>
                  <a:srgbClr val="000000"/>
                </a:solidFill>
                <a:latin typeface="Calibri" panose="020F0502020204030204" pitchFamily="34" charset="0"/>
              </a:rPr>
              <a:t>). </a:t>
            </a:r>
            <a:endParaRPr lang="en-US" dirty="0"/>
          </a:p>
        </p:txBody>
      </p:sp>
    </p:spTree>
    <p:extLst>
      <p:ext uri="{BB962C8B-B14F-4D97-AF65-F5344CB8AC3E}">
        <p14:creationId xmlns:p14="http://schemas.microsoft.com/office/powerpoint/2010/main" val="2207490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5695" y="201013"/>
            <a:ext cx="7715340" cy="6278749"/>
          </a:xfrm>
          <a:prstGeom prst="rect">
            <a:avLst/>
          </a:prstGeom>
        </p:spPr>
      </p:pic>
    </p:spTree>
    <p:extLst>
      <p:ext uri="{BB962C8B-B14F-4D97-AF65-F5344CB8AC3E}">
        <p14:creationId xmlns:p14="http://schemas.microsoft.com/office/powerpoint/2010/main" val="1092721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2512" y="1076325"/>
            <a:ext cx="10086975" cy="4705350"/>
          </a:xfrm>
          <a:prstGeom prst="rect">
            <a:avLst/>
          </a:prstGeom>
        </p:spPr>
      </p:pic>
    </p:spTree>
    <p:extLst>
      <p:ext uri="{BB962C8B-B14F-4D97-AF65-F5344CB8AC3E}">
        <p14:creationId xmlns:p14="http://schemas.microsoft.com/office/powerpoint/2010/main" val="170982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5581" y="383067"/>
            <a:ext cx="7029415" cy="5793895"/>
          </a:xfrm>
          <a:prstGeom prst="rect">
            <a:avLst/>
          </a:prstGeom>
        </p:spPr>
      </p:pic>
    </p:spTree>
    <p:extLst>
      <p:ext uri="{BB962C8B-B14F-4D97-AF65-F5344CB8AC3E}">
        <p14:creationId xmlns:p14="http://schemas.microsoft.com/office/powerpoint/2010/main" val="4237644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6158" y="751344"/>
            <a:ext cx="8919714" cy="4247317"/>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The calculations show that students can be 68% confident that the population mean for the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 treatment lies within 31.2 seconds (33 − 1.8) and 34.8 seconds (33 + 1.8). Likewise, for the dominant hand, students can be 68% confident that the population mean falls within 32.4 and 37.6 seconds. </a:t>
            </a:r>
          </a:p>
          <a:p>
            <a:r>
              <a:rPr lang="en-US" b="0" i="0" u="none" strike="noStrike" baseline="0" dirty="0" smtClean="0">
                <a:solidFill>
                  <a:srgbClr val="000000"/>
                </a:solidFill>
                <a:latin typeface="Calibri" panose="020F0502020204030204" pitchFamily="34" charset="0"/>
              </a:rPr>
              <a:t>Students are 95% confident that the population mean for the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hands falls somewhere between 29.5 seconds (33 – 3.5) and 36.5 seconds (33 + 3.5) and that the population mean for the dominant hands falls somewhere between 29.9 seconds (35 – 5.1) and 40.1 seconds (35 + 5.1). </a:t>
            </a:r>
          </a:p>
          <a:p>
            <a:endParaRPr lang="en-US" dirty="0">
              <a:solidFill>
                <a:srgbClr val="000000"/>
              </a:solidFill>
              <a:latin typeface="Calibri" panose="020F0502020204030204" pitchFamily="34" charset="0"/>
            </a:endParaRPr>
          </a:p>
          <a:p>
            <a:endParaRPr lang="en-US" b="0" i="0" u="none" strike="noStrike" baseline="0" dirty="0" smtClean="0">
              <a:solidFill>
                <a:srgbClr val="000000"/>
              </a:solidFill>
              <a:latin typeface="Calibri" panose="020F0502020204030204" pitchFamily="34" charset="0"/>
            </a:endParaRPr>
          </a:p>
          <a:p>
            <a:r>
              <a:rPr lang="en-US" b="1" i="0" u="none" strike="noStrike" baseline="0" dirty="0" smtClean="0">
                <a:solidFill>
                  <a:srgbClr val="000000"/>
                </a:solidFill>
                <a:latin typeface="Calibri" panose="020F0502020204030204" pitchFamily="34" charset="0"/>
              </a:rPr>
              <a:t>Note: </a:t>
            </a:r>
            <a:r>
              <a:rPr lang="en-US" b="0" i="0" u="none" strike="noStrike" baseline="0" dirty="0" smtClean="0">
                <a:solidFill>
                  <a:srgbClr val="000000"/>
                </a:solidFill>
                <a:latin typeface="Calibri" panose="020F0502020204030204" pitchFamily="34" charset="0"/>
              </a:rPr>
              <a:t>The fact that the 95% confidence interval error bars for the two sample means overlap, so much so that they include the means, suggests that the two means may not be significantly different. Indeed, if a student reported that she broke 20 toothpicks with one hand, we could not conclude with confidence whether she used her dominant or her </a:t>
            </a:r>
            <a:r>
              <a:rPr lang="en-US" b="0" i="0" u="none" strike="noStrike" baseline="0" dirty="0" err="1" smtClean="0">
                <a:solidFill>
                  <a:srgbClr val="000000"/>
                </a:solidFill>
                <a:latin typeface="Calibri" panose="020F0502020204030204" pitchFamily="34" charset="0"/>
              </a:rPr>
              <a:t>nondominant</a:t>
            </a:r>
            <a:r>
              <a:rPr lang="en-US" b="0" i="0" u="none" strike="noStrike" baseline="0" dirty="0" smtClean="0">
                <a:solidFill>
                  <a:srgbClr val="000000"/>
                </a:solidFill>
                <a:latin typeface="Calibri" panose="020F0502020204030204" pitchFamily="34" charset="0"/>
              </a:rPr>
              <a:t> hand because 30 seconds is encompassed by both 95% confidence interval bars. </a:t>
            </a:r>
            <a:endParaRPr lang="en-US" dirty="0"/>
          </a:p>
        </p:txBody>
      </p:sp>
    </p:spTree>
    <p:extLst>
      <p:ext uri="{BB962C8B-B14F-4D97-AF65-F5344CB8AC3E}">
        <p14:creationId xmlns:p14="http://schemas.microsoft.com/office/powerpoint/2010/main" val="2972125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4619" y="120402"/>
            <a:ext cx="9696090" cy="4401205"/>
          </a:xfrm>
          <a:prstGeom prst="rect">
            <a:avLst/>
          </a:prstGeom>
        </p:spPr>
        <p:txBody>
          <a:bodyPr wrap="square">
            <a:spAutoFit/>
          </a:bodyPr>
          <a:lstStyle/>
          <a:p>
            <a:r>
              <a:rPr lang="en-US" sz="2800" b="1" i="0" u="none" strike="noStrike" baseline="0" dirty="0" smtClean="0">
                <a:solidFill>
                  <a:srgbClr val="5E4778"/>
                </a:solidFill>
                <a:latin typeface="Cambria" panose="02040503050406030204" pitchFamily="18" charset="0"/>
              </a:rPr>
              <a:t>Inferential Statistics Used in Biology </a:t>
            </a:r>
            <a:endParaRPr lang="en-US" sz="2800" b="0" i="0" u="none" strike="noStrike" baseline="0" dirty="0" smtClean="0">
              <a:solidFill>
                <a:srgbClr val="5E4778"/>
              </a:solidFill>
              <a:latin typeface="Cambria" panose="02040503050406030204" pitchFamily="18" charset="0"/>
            </a:endParaRPr>
          </a:p>
          <a:p>
            <a:r>
              <a:rPr lang="en-US" b="0" i="0" u="none" strike="noStrike" baseline="0" dirty="0" smtClean="0">
                <a:solidFill>
                  <a:srgbClr val="000000"/>
                </a:solidFill>
                <a:latin typeface="Calibri" panose="020F0502020204030204" pitchFamily="34" charset="0"/>
              </a:rPr>
              <a:t>Inferential statistics tests the statistical hypothesis, which is different from the experimental hypothesis. To understand what this means, assume that you do an experiment to test the experimental hypothesis that “nitrogen promotes plant growth.” To test this hypothesis, you grow 10 bean plants in dirt with added nitrogen and 10 bean plants in dirt without added nitrogen. You find out that the means of these two samples are 13.2 centimeters and 11.9 centimeters, respectively. Does this result indicate that there is a difference between the two populations and that nitrogen might promote plant growth? Or is the difference in the two means merely due to chance because of the 10 measurements collected? A statistical test is required to discriminate between these possibilities. </a:t>
            </a:r>
          </a:p>
          <a:p>
            <a:r>
              <a:rPr lang="en-US" b="0" i="0" u="none" strike="noStrike" baseline="0" dirty="0" smtClean="0">
                <a:solidFill>
                  <a:srgbClr val="000000"/>
                </a:solidFill>
                <a:latin typeface="Calibri" panose="020F0502020204030204" pitchFamily="34" charset="0"/>
              </a:rPr>
              <a:t>Statistical tests evaluate the </a:t>
            </a:r>
            <a:r>
              <a:rPr lang="en-US" b="1" i="0" u="none" strike="noStrike" baseline="0" dirty="0" smtClean="0">
                <a:solidFill>
                  <a:srgbClr val="000000"/>
                </a:solidFill>
                <a:latin typeface="Calibri" panose="020F0502020204030204" pitchFamily="34" charset="0"/>
              </a:rPr>
              <a:t>null statistical hypothesis </a:t>
            </a:r>
            <a:r>
              <a:rPr lang="en-US" b="0" i="0" u="none" strike="noStrike" baseline="0" dirty="0" smtClean="0">
                <a:solidFill>
                  <a:srgbClr val="000000"/>
                </a:solidFill>
                <a:latin typeface="Calibri" panose="020F0502020204030204" pitchFamily="34" charset="0"/>
              </a:rPr>
              <a:t>(symbolized by H</a:t>
            </a:r>
            <a:r>
              <a:rPr lang="en-US" sz="800" b="0" i="0" u="none" strike="noStrike" baseline="0" dirty="0" smtClean="0">
                <a:solidFill>
                  <a:srgbClr val="000000"/>
                </a:solidFill>
                <a:latin typeface="Calibri" panose="020F0502020204030204" pitchFamily="34" charset="0"/>
              </a:rPr>
              <a:t>0 </a:t>
            </a:r>
            <a:r>
              <a:rPr lang="en-US" b="0" i="0" u="none" strike="noStrike" baseline="0" dirty="0" smtClean="0">
                <a:solidFill>
                  <a:srgbClr val="000000"/>
                </a:solidFill>
                <a:latin typeface="Calibri" panose="020F0502020204030204" pitchFamily="34" charset="0"/>
              </a:rPr>
              <a:t>and pronounced H-naught), that </a:t>
            </a:r>
            <a:r>
              <a:rPr lang="en-US" b="0" i="0" u="none" strike="noStrike" baseline="0" dirty="0" smtClean="0">
                <a:solidFill>
                  <a:srgbClr val="000000"/>
                </a:solidFill>
                <a:latin typeface="Cambria Math" panose="02040503050406030204" pitchFamily="18" charset="0"/>
              </a:rPr>
              <a:t>𝑥̅</a:t>
            </a:r>
            <a:r>
              <a:rPr lang="en-US" sz="1100" b="0" i="0" u="none" strike="noStrike" baseline="0" dirty="0" smtClean="0">
                <a:solidFill>
                  <a:srgbClr val="000000"/>
                </a:solidFill>
                <a:latin typeface="Cambria Math" panose="02040503050406030204" pitchFamily="18" charset="0"/>
              </a:rPr>
              <a:t>1 </a:t>
            </a:r>
            <a:r>
              <a:rPr lang="en-US" b="0" i="0" u="none" strike="noStrike" baseline="0" dirty="0" smtClean="0">
                <a:solidFill>
                  <a:srgbClr val="000000"/>
                </a:solidFill>
                <a:latin typeface="Calibri" panose="020F0502020204030204" pitchFamily="34" charset="0"/>
              </a:rPr>
              <a:t>= </a:t>
            </a:r>
            <a:r>
              <a:rPr lang="en-US" b="0" i="0" u="none" strike="noStrike" baseline="0" dirty="0" smtClean="0">
                <a:solidFill>
                  <a:srgbClr val="000000"/>
                </a:solidFill>
                <a:latin typeface="Cambria Math" panose="02040503050406030204" pitchFamily="18" charset="0"/>
              </a:rPr>
              <a:t>𝑥̅</a:t>
            </a:r>
            <a:r>
              <a:rPr lang="en-US" sz="1100" b="0" i="0" u="none" strike="noStrike" baseline="0" dirty="0" smtClean="0">
                <a:solidFill>
                  <a:srgbClr val="000000"/>
                </a:solidFill>
                <a:latin typeface="Cambria Math" panose="02040503050406030204" pitchFamily="18" charset="0"/>
              </a:rPr>
              <a:t>2</a:t>
            </a:r>
            <a:r>
              <a:rPr lang="en-US" b="0" i="0" u="none" strike="noStrike" baseline="0" dirty="0" smtClean="0">
                <a:solidFill>
                  <a:srgbClr val="000000"/>
                </a:solidFill>
                <a:latin typeface="Calibri" panose="020F0502020204030204" pitchFamily="34" charset="0"/>
              </a:rPr>
              <a:t>, and therefore by inference, </a:t>
            </a:r>
            <a:r>
              <a:rPr lang="en-US" b="0" i="0" u="none" strike="noStrike" baseline="0" dirty="0" smtClean="0">
                <a:solidFill>
                  <a:srgbClr val="000000"/>
                </a:solidFill>
                <a:latin typeface="Cambria Math" panose="02040503050406030204" pitchFamily="18" charset="0"/>
              </a:rPr>
              <a:t>μ</a:t>
            </a:r>
            <a:r>
              <a:rPr lang="en-US" sz="800" b="0" i="0" u="none" strike="noStrike" baseline="0" dirty="0" smtClean="0">
                <a:solidFill>
                  <a:srgbClr val="000000"/>
                </a:solidFill>
                <a:latin typeface="Calibri" panose="020F0502020204030204" pitchFamily="34" charset="0"/>
              </a:rPr>
              <a:t>1 </a:t>
            </a:r>
            <a:r>
              <a:rPr lang="en-US" b="0" i="0" u="none" strike="noStrike" baseline="0" dirty="0" smtClean="0">
                <a:solidFill>
                  <a:srgbClr val="000000"/>
                </a:solidFill>
                <a:latin typeface="Calibri" panose="020F0502020204030204" pitchFamily="34" charset="0"/>
              </a:rPr>
              <a:t>= </a:t>
            </a:r>
            <a:r>
              <a:rPr lang="en-US" b="0" i="0" u="none" strike="noStrike" baseline="0" dirty="0" smtClean="0">
                <a:solidFill>
                  <a:srgbClr val="000000"/>
                </a:solidFill>
                <a:latin typeface="Cambria Math" panose="02040503050406030204" pitchFamily="18" charset="0"/>
              </a:rPr>
              <a:t>μ</a:t>
            </a:r>
            <a:r>
              <a:rPr lang="en-US" sz="800" b="0" i="0" u="none" strike="noStrike" baseline="0" dirty="0" smtClean="0">
                <a:solidFill>
                  <a:srgbClr val="000000"/>
                </a:solidFill>
                <a:latin typeface="Calibri" panose="020F0502020204030204" pitchFamily="34" charset="0"/>
              </a:rPr>
              <a:t>2</a:t>
            </a:r>
            <a:r>
              <a:rPr lang="en-US" b="0" i="0" u="none" strike="noStrike" baseline="0" dirty="0" smtClean="0">
                <a:solidFill>
                  <a:srgbClr val="000000"/>
                </a:solidFill>
                <a:latin typeface="Calibri" panose="020F0502020204030204" pitchFamily="34" charset="0"/>
              </a:rPr>
              <a:t>. In other words, there is no real difference between the populations from which two experimental groups are sampled (i.e., there is no difference between the beans grown with and without nitrogen) and that any apparent difference has occurred by chance. The alternative hypothesis to H</a:t>
            </a:r>
            <a:r>
              <a:rPr lang="en-US" sz="800" b="0" i="0" u="none" strike="noStrike" baseline="0" dirty="0" smtClean="0">
                <a:solidFill>
                  <a:srgbClr val="000000"/>
                </a:solidFill>
                <a:latin typeface="Calibri" panose="020F0502020204030204" pitchFamily="34" charset="0"/>
              </a:rPr>
              <a:t>0 </a:t>
            </a:r>
            <a:r>
              <a:rPr lang="en-US" b="0" i="0" u="none" strike="noStrike" baseline="0" dirty="0" smtClean="0">
                <a:solidFill>
                  <a:srgbClr val="000000"/>
                </a:solidFill>
                <a:latin typeface="Calibri" panose="020F0502020204030204" pitchFamily="34" charset="0"/>
              </a:rPr>
              <a:t>is symbolized by H</a:t>
            </a:r>
            <a:r>
              <a:rPr lang="en-US" sz="800" b="0" i="0" u="none" strike="noStrike" baseline="0" dirty="0" smtClean="0">
                <a:solidFill>
                  <a:srgbClr val="000000"/>
                </a:solidFill>
                <a:latin typeface="Calibri" panose="020F0502020204030204" pitchFamily="34" charset="0"/>
              </a:rPr>
              <a:t>1 </a:t>
            </a:r>
            <a:r>
              <a:rPr lang="en-US" b="0" i="0" u="none" strike="noStrike" baseline="0" dirty="0" smtClean="0">
                <a:solidFill>
                  <a:srgbClr val="000000"/>
                </a:solidFill>
                <a:latin typeface="Calibri" panose="020F0502020204030204" pitchFamily="34" charset="0"/>
              </a:rPr>
              <a:t>and usually simply states that there is a difference. </a:t>
            </a:r>
            <a:endParaRPr lang="en-US" dirty="0"/>
          </a:p>
        </p:txBody>
      </p:sp>
    </p:spTree>
    <p:extLst>
      <p:ext uri="{BB962C8B-B14F-4D97-AF65-F5344CB8AC3E}">
        <p14:creationId xmlns:p14="http://schemas.microsoft.com/office/powerpoint/2010/main" val="164714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136" y="1259175"/>
            <a:ext cx="8315864" cy="3231654"/>
          </a:xfrm>
          <a:prstGeom prst="rect">
            <a:avLst/>
          </a:prstGeom>
        </p:spPr>
        <p:txBody>
          <a:bodyPr wrap="square">
            <a:spAutoFit/>
          </a:bodyPr>
          <a:lstStyle/>
          <a:p>
            <a:r>
              <a:rPr lang="en-US" sz="2400" b="1" i="0" u="none" strike="noStrike" baseline="0" dirty="0" smtClean="0">
                <a:solidFill>
                  <a:srgbClr val="5E4778"/>
                </a:solidFill>
                <a:latin typeface="Cambria" panose="02040503050406030204" pitchFamily="18" charset="0"/>
              </a:rPr>
              <a:t>Significance Testing: The </a:t>
            </a:r>
            <a:r>
              <a:rPr lang="en-US" sz="2400" b="0" i="0" u="none" strike="noStrike" baseline="0" dirty="0" smtClean="0">
                <a:solidFill>
                  <a:srgbClr val="5E4778"/>
                </a:solidFill>
                <a:latin typeface="Cambria" panose="02040503050406030204" pitchFamily="18" charset="0"/>
              </a:rPr>
              <a:t>α </a:t>
            </a:r>
            <a:r>
              <a:rPr lang="en-US" sz="2400" b="1" i="0" u="none" strike="noStrike" baseline="0" dirty="0" smtClean="0">
                <a:solidFill>
                  <a:srgbClr val="5E4778"/>
                </a:solidFill>
                <a:latin typeface="Cambria" panose="02040503050406030204" pitchFamily="18" charset="0"/>
              </a:rPr>
              <a:t>(Alpha) Level </a:t>
            </a:r>
            <a:endParaRPr lang="en-US" sz="2400" b="0" i="0" u="none" strike="noStrike" baseline="0" dirty="0" smtClean="0">
              <a:solidFill>
                <a:srgbClr val="5E4778"/>
              </a:solidFill>
              <a:latin typeface="Cambria" panose="02040503050406030204" pitchFamily="18" charset="0"/>
            </a:endParaRPr>
          </a:p>
          <a:p>
            <a:r>
              <a:rPr lang="en-US" b="0" i="0" u="none" strike="noStrike" baseline="0" dirty="0" smtClean="0">
                <a:solidFill>
                  <a:srgbClr val="000000"/>
                </a:solidFill>
                <a:latin typeface="Calibri" panose="020F0502020204030204" pitchFamily="34" charset="0"/>
              </a:rPr>
              <a:t>Before you perform a statistical test on the plant growth data, you should determine an acceptable significance level of the null statistical hypothesis. That is, ask, “When do I think my results and thus my test statistic are so unusual that I no longer think the differences observed in my data are due simply to chance?” This significance level is also known as “alpha” and is symbolized by α. </a:t>
            </a:r>
          </a:p>
          <a:p>
            <a:r>
              <a:rPr lang="en-US" b="0" i="0" u="none" strike="noStrike" baseline="0" dirty="0" smtClean="0">
                <a:solidFill>
                  <a:srgbClr val="000000"/>
                </a:solidFill>
                <a:latin typeface="Calibri" panose="020F0502020204030204" pitchFamily="34" charset="0"/>
              </a:rPr>
              <a:t>The significance level is the </a:t>
            </a:r>
            <a:r>
              <a:rPr lang="en-US" b="1" i="0" u="none" strike="noStrike" baseline="0" dirty="0" smtClean="0">
                <a:solidFill>
                  <a:srgbClr val="000000"/>
                </a:solidFill>
                <a:latin typeface="Calibri" panose="020F0502020204030204" pitchFamily="34" charset="0"/>
              </a:rPr>
              <a:t>probability </a:t>
            </a:r>
            <a:r>
              <a:rPr lang="en-US" b="0" i="0" u="none" strike="noStrike" baseline="0" dirty="0" smtClean="0">
                <a:solidFill>
                  <a:srgbClr val="000000"/>
                </a:solidFill>
                <a:latin typeface="Calibri" panose="020F0502020204030204" pitchFamily="34" charset="0"/>
              </a:rPr>
              <a:t>of getting a test statistic rare enough that you are comfortable rejecting the null hypothesis (H</a:t>
            </a:r>
            <a:r>
              <a:rPr lang="en-US" sz="800" b="0" i="0" u="none" strike="noStrike" baseline="0" dirty="0" smtClean="0">
                <a:solidFill>
                  <a:srgbClr val="000000"/>
                </a:solidFill>
                <a:latin typeface="Calibri" panose="020F0502020204030204" pitchFamily="34" charset="0"/>
              </a:rPr>
              <a:t>0</a:t>
            </a:r>
            <a:r>
              <a:rPr lang="en-US" b="0" i="0" u="none" strike="noStrike" baseline="0" dirty="0" smtClean="0">
                <a:solidFill>
                  <a:srgbClr val="000000"/>
                </a:solidFill>
                <a:latin typeface="Calibri" panose="020F0502020204030204" pitchFamily="34" charset="0"/>
              </a:rPr>
              <a:t>). (See the “Probability” section of Part 3 for further discussion of probability.) The widely accepted significance level in biology is 0.05, which translates to a probability of 0.05 or less of calculating a test statistic by chance given the sample data. </a:t>
            </a:r>
            <a:endParaRPr lang="en-US" dirty="0"/>
          </a:p>
        </p:txBody>
      </p:sp>
    </p:spTree>
    <p:extLst>
      <p:ext uri="{BB962C8B-B14F-4D97-AF65-F5344CB8AC3E}">
        <p14:creationId xmlns:p14="http://schemas.microsoft.com/office/powerpoint/2010/main" val="78053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5607" y="105013"/>
            <a:ext cx="9929003" cy="6278642"/>
          </a:xfrm>
          <a:prstGeom prst="rect">
            <a:avLst/>
          </a:prstGeom>
        </p:spPr>
        <p:txBody>
          <a:bodyPr wrap="square">
            <a:spAutoFit/>
          </a:bodyPr>
          <a:lstStyle/>
          <a:p>
            <a:r>
              <a:rPr lang="en-US" sz="2400" b="1" i="0" u="none" strike="noStrike" baseline="0" dirty="0" smtClean="0">
                <a:solidFill>
                  <a:srgbClr val="5E4778"/>
                </a:solidFill>
                <a:latin typeface="Cambria" panose="02040503050406030204" pitchFamily="18" charset="0"/>
              </a:rPr>
              <a:t>Comparing Averages: The Student’s </a:t>
            </a:r>
            <a:r>
              <a:rPr lang="en-US" sz="2400" b="1" i="1" u="none" strike="noStrike" baseline="0" dirty="0" smtClean="0">
                <a:solidFill>
                  <a:srgbClr val="5E4778"/>
                </a:solidFill>
                <a:latin typeface="Cambria" panose="02040503050406030204" pitchFamily="18" charset="0"/>
              </a:rPr>
              <a:t>t</a:t>
            </a:r>
            <a:r>
              <a:rPr lang="en-US" sz="2400" b="1" i="0" u="none" strike="noStrike" baseline="0" dirty="0" smtClean="0">
                <a:solidFill>
                  <a:srgbClr val="5E4778"/>
                </a:solidFill>
                <a:latin typeface="Cambria" panose="02040503050406030204" pitchFamily="18" charset="0"/>
              </a:rPr>
              <a:t>-Test for Independent Samples </a:t>
            </a:r>
            <a:endParaRPr lang="en-US" sz="2400" b="0" i="0" u="none" strike="noStrike" baseline="0" dirty="0" smtClean="0">
              <a:solidFill>
                <a:srgbClr val="5E4778"/>
              </a:solidFill>
              <a:latin typeface="Cambria" panose="02040503050406030204" pitchFamily="18" charset="0"/>
            </a:endParaRPr>
          </a:p>
          <a:p>
            <a:r>
              <a:rPr lang="en-US" b="0" i="0" u="none" strike="noStrike" baseline="0" dirty="0" smtClean="0">
                <a:solidFill>
                  <a:srgbClr val="000000"/>
                </a:solidFill>
                <a:latin typeface="Calibri" panose="020F0502020204030204" pitchFamily="34" charset="0"/>
              </a:rPr>
              <a:t>The section about the 95% confidence interval (see “Measures of Confidence” in Part 1) mentions that if there is no overlap between means and the error bars, then the difference between two data sets is likely to be significant. On the other hand, if there is a large overlap, then the difference between the two sample means likely occurred by chance. But what if the overlap is somewhere in between? You need to use a statistical test to know whether the difference is significant. </a:t>
            </a:r>
          </a:p>
          <a:p>
            <a:r>
              <a:rPr lang="en-US" b="0" i="0" u="none" strike="noStrike" baseline="0" dirty="0" smtClean="0">
                <a:solidFill>
                  <a:srgbClr val="000000"/>
                </a:solidFill>
                <a:latin typeface="Calibri" panose="020F0502020204030204" pitchFamily="34" charset="0"/>
              </a:rPr>
              <a:t>The Student’s </a:t>
            </a:r>
            <a:r>
              <a:rPr lang="en-US" b="0" i="1" u="none" strike="noStrike" baseline="0" dirty="0" smtClean="0">
                <a:solidFill>
                  <a:srgbClr val="000000"/>
                </a:solidFill>
                <a:latin typeface="Calibri" panose="020F0502020204030204" pitchFamily="34" charset="0"/>
              </a:rPr>
              <a:t>t</a:t>
            </a:r>
            <a:r>
              <a:rPr lang="en-US" b="0" i="0" u="none" strike="noStrike" baseline="0" dirty="0" smtClean="0">
                <a:solidFill>
                  <a:srgbClr val="000000"/>
                </a:solidFill>
                <a:latin typeface="Calibri" panose="020F0502020204030204" pitchFamily="34" charset="0"/>
              </a:rPr>
              <a:t>-test compares two sets of quantitative data to help determine if they are significantly different. This </a:t>
            </a:r>
            <a:r>
              <a:rPr lang="en-US" b="0" i="1" u="none" strike="noStrike" baseline="0" dirty="0" smtClean="0">
                <a:solidFill>
                  <a:srgbClr val="000000"/>
                </a:solidFill>
                <a:latin typeface="Calibri" panose="020F0502020204030204" pitchFamily="34" charset="0"/>
              </a:rPr>
              <a:t>t</a:t>
            </a:r>
            <a:r>
              <a:rPr lang="en-US" b="0" i="0" u="none" strike="noStrike" baseline="0" dirty="0" smtClean="0">
                <a:solidFill>
                  <a:srgbClr val="000000"/>
                </a:solidFill>
                <a:latin typeface="Calibri" panose="020F0502020204030204" pitchFamily="34" charset="0"/>
              </a:rPr>
              <a:t>-test tells you the probability of two data sets being the same. It requires the data to be normally distributed. </a:t>
            </a:r>
          </a:p>
          <a:p>
            <a:r>
              <a:rPr lang="en-US" b="0" i="0" u="none" strike="noStrike" baseline="0" dirty="0" smtClean="0">
                <a:solidFill>
                  <a:srgbClr val="000000"/>
                </a:solidFill>
                <a:latin typeface="Calibri" panose="020F0502020204030204" pitchFamily="34" charset="0"/>
              </a:rPr>
              <a:t>Consider an experiment in which students were interested in determining whether the presence of glucose in the growth medium used for growing fruit fly larvae (</a:t>
            </a:r>
            <a:r>
              <a:rPr lang="en-US" b="0" i="1" u="none" strike="noStrike" baseline="0" dirty="0" smtClean="0">
                <a:solidFill>
                  <a:srgbClr val="000000"/>
                </a:solidFill>
                <a:latin typeface="Calibri" panose="020F0502020204030204" pitchFamily="34" charset="0"/>
              </a:rPr>
              <a:t>Drosophila melanogaster</a:t>
            </a:r>
            <a:r>
              <a:rPr lang="en-US" b="0" i="0" u="none" strike="noStrike" baseline="0" dirty="0" smtClean="0">
                <a:solidFill>
                  <a:srgbClr val="000000"/>
                </a:solidFill>
                <a:latin typeface="Calibri" panose="020F0502020204030204" pitchFamily="34" charset="0"/>
              </a:rPr>
              <a:t>) affects how quickly the fruit flies complete their larval stage. To investigate this question, the students first grew a group of larvae on glucose-supplemented media and another on media lacking glucose. They then selected 25 larvae from each group and measured the duration of the larval stage. The students then </a:t>
            </a:r>
            <a:r>
              <a:rPr lang="en-US" dirty="0"/>
              <a:t>compared the mean time of the larval stage for larvae grown on media with and without supplemental glucose to see if they are different. </a:t>
            </a:r>
          </a:p>
          <a:p>
            <a:r>
              <a:rPr lang="en-US" dirty="0"/>
              <a:t>The </a:t>
            </a:r>
            <a:r>
              <a:rPr lang="en-US" i="1" dirty="0"/>
              <a:t>t</a:t>
            </a:r>
            <a:r>
              <a:rPr lang="en-US" dirty="0"/>
              <a:t>-test assesses the probability that the null statistical hypothesis (H0) can be rejected. The null statistical hypothesis is that the mean of sample 1 is equal to the mean of sample 2, or 𝑥1 = 𝑥2. Rejecting H0 supports the alternative hypothesis, H1, that the means are significantly different (𝑥1 ≠ 𝑥2) and that the two populations from which the samples were taken are likely different from each other. In this example, the </a:t>
            </a:r>
            <a:r>
              <a:rPr lang="en-US" i="1" dirty="0"/>
              <a:t>t</a:t>
            </a:r>
            <a:r>
              <a:rPr lang="en-US" dirty="0"/>
              <a:t>-test determines whether any observed differences between the means of the two groups of larvae are statistically significant or have likely occurred simply by chance. </a:t>
            </a:r>
          </a:p>
        </p:txBody>
      </p:sp>
    </p:spTree>
    <p:extLst>
      <p:ext uri="{BB962C8B-B14F-4D97-AF65-F5344CB8AC3E}">
        <p14:creationId xmlns:p14="http://schemas.microsoft.com/office/powerpoint/2010/main" val="2867686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0242" y="101935"/>
            <a:ext cx="9589698" cy="1200329"/>
          </a:xfrm>
          <a:prstGeom prst="rect">
            <a:avLst/>
          </a:prstGeom>
        </p:spPr>
        <p:txBody>
          <a:bodyPr wrap="square">
            <a:spAutoFit/>
          </a:bodyPr>
          <a:lstStyle/>
          <a:p>
            <a:r>
              <a:rPr lang="en-US" dirty="0" smtClean="0"/>
              <a:t>A </a:t>
            </a:r>
            <a:r>
              <a:rPr lang="en-US" i="1" dirty="0" smtClean="0"/>
              <a:t>t</a:t>
            </a:r>
            <a:r>
              <a:rPr lang="en-US" dirty="0" smtClean="0"/>
              <a:t>-test calculates a single statistic, </a:t>
            </a:r>
            <a:r>
              <a:rPr lang="en-US" i="1" dirty="0" smtClean="0"/>
              <a:t>t</a:t>
            </a:r>
            <a:r>
              <a:rPr lang="en-US" dirty="0" smtClean="0"/>
              <a:t>, which is compared to a critical </a:t>
            </a:r>
            <a:r>
              <a:rPr lang="en-US" i="1" dirty="0" smtClean="0"/>
              <a:t>t</a:t>
            </a:r>
            <a:r>
              <a:rPr lang="en-US" dirty="0" smtClean="0"/>
              <a:t>-statistic (</a:t>
            </a:r>
            <a:r>
              <a:rPr lang="en-US" i="1" dirty="0" err="1" smtClean="0"/>
              <a:t>t</a:t>
            </a:r>
            <a:r>
              <a:rPr lang="en-US" dirty="0" err="1" smtClean="0"/>
              <a:t>crit</a:t>
            </a:r>
            <a:r>
              <a:rPr lang="en-US" dirty="0" smtClean="0"/>
              <a:t>). </a:t>
            </a:r>
            <a:r>
              <a:rPr lang="en-US" b="1" dirty="0" smtClean="0"/>
              <a:t>Table 7 </a:t>
            </a:r>
            <a:r>
              <a:rPr lang="en-US" dirty="0" smtClean="0"/>
              <a:t>shows </a:t>
            </a:r>
            <a:r>
              <a:rPr lang="en-US" i="1" dirty="0" err="1" smtClean="0"/>
              <a:t>t</a:t>
            </a:r>
            <a:r>
              <a:rPr lang="en-US" dirty="0" err="1" smtClean="0"/>
              <a:t>crit</a:t>
            </a:r>
            <a:r>
              <a:rPr lang="en-US" dirty="0" smtClean="0"/>
              <a:t> for different degrees of freedom for a significance value of 0.05. </a:t>
            </a:r>
            <a:r>
              <a:rPr lang="en-US" b="1" dirty="0" smtClean="0"/>
              <a:t>The degrees of freedom is calculated by adding the number of data points in the two groups combined, minus 2</a:t>
            </a:r>
            <a:r>
              <a:rPr lang="en-US" dirty="0" smtClean="0"/>
              <a:t>. Note that you do not have to have the same number of data points in each group: </a:t>
            </a:r>
            <a:endParaRPr lang="en-US" dirty="0"/>
          </a:p>
        </p:txBody>
      </p:sp>
      <p:pic>
        <p:nvPicPr>
          <p:cNvPr id="3" name="Picture 2"/>
          <p:cNvPicPr>
            <a:picLocks noChangeAspect="1"/>
          </p:cNvPicPr>
          <p:nvPr/>
        </p:nvPicPr>
        <p:blipFill>
          <a:blip r:embed="rId2"/>
          <a:stretch>
            <a:fillRect/>
          </a:stretch>
        </p:blipFill>
        <p:spPr>
          <a:xfrm>
            <a:off x="558022" y="1302264"/>
            <a:ext cx="9505950" cy="2657475"/>
          </a:xfrm>
          <a:prstGeom prst="rect">
            <a:avLst/>
          </a:prstGeom>
        </p:spPr>
      </p:pic>
      <p:pic>
        <p:nvPicPr>
          <p:cNvPr id="4" name="Picture 3"/>
          <p:cNvPicPr>
            <a:picLocks noChangeAspect="1"/>
          </p:cNvPicPr>
          <p:nvPr/>
        </p:nvPicPr>
        <p:blipFill>
          <a:blip r:embed="rId3"/>
          <a:stretch>
            <a:fillRect/>
          </a:stretch>
        </p:blipFill>
        <p:spPr>
          <a:xfrm>
            <a:off x="816814" y="3959739"/>
            <a:ext cx="8111525" cy="2769580"/>
          </a:xfrm>
          <a:prstGeom prst="rect">
            <a:avLst/>
          </a:prstGeom>
        </p:spPr>
      </p:pic>
    </p:spTree>
    <p:extLst>
      <p:ext uri="{BB962C8B-B14F-4D97-AF65-F5344CB8AC3E}">
        <p14:creationId xmlns:p14="http://schemas.microsoft.com/office/powerpoint/2010/main" val="3982138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4695" y="236329"/>
            <a:ext cx="3560105" cy="6244375"/>
          </a:xfrm>
          <a:prstGeom prst="rect">
            <a:avLst/>
          </a:prstGeom>
        </p:spPr>
      </p:pic>
      <p:pic>
        <p:nvPicPr>
          <p:cNvPr id="3" name="Picture 2"/>
          <p:cNvPicPr>
            <a:picLocks noChangeAspect="1"/>
          </p:cNvPicPr>
          <p:nvPr/>
        </p:nvPicPr>
        <p:blipFill>
          <a:blip r:embed="rId3"/>
          <a:stretch>
            <a:fillRect/>
          </a:stretch>
        </p:blipFill>
        <p:spPr>
          <a:xfrm>
            <a:off x="3859781" y="1359649"/>
            <a:ext cx="7976778" cy="2418721"/>
          </a:xfrm>
          <a:prstGeom prst="rect">
            <a:avLst/>
          </a:prstGeom>
        </p:spPr>
      </p:pic>
    </p:spTree>
    <p:extLst>
      <p:ext uri="{BB962C8B-B14F-4D97-AF65-F5344CB8AC3E}">
        <p14:creationId xmlns:p14="http://schemas.microsoft.com/office/powerpoint/2010/main" val="2798047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9909" y="86264"/>
            <a:ext cx="4482861" cy="6524863"/>
          </a:xfrm>
          <a:prstGeom prst="rect">
            <a:avLst/>
          </a:prstGeom>
        </p:spPr>
        <p:txBody>
          <a:bodyPr wrap="square">
            <a:spAutoFit/>
          </a:bodyPr>
          <a:lstStyle/>
          <a:p>
            <a:r>
              <a:rPr lang="en-US" b="1" i="0" u="none" strike="noStrike" baseline="0" dirty="0" smtClean="0">
                <a:solidFill>
                  <a:srgbClr val="000000"/>
                </a:solidFill>
                <a:latin typeface="Calibri" panose="020F0502020204030204" pitchFamily="34" charset="0"/>
              </a:rPr>
              <a:t>Application in Biology </a:t>
            </a:r>
            <a:endParaRPr lang="en-US" b="0" i="0" u="none" strike="noStrike" baseline="0" dirty="0" smtClean="0">
              <a:solidFill>
                <a:srgbClr val="000000"/>
              </a:solidFill>
              <a:latin typeface="Calibri" panose="020F0502020204030204" pitchFamily="34" charset="0"/>
            </a:endParaRPr>
          </a:p>
          <a:p>
            <a:r>
              <a:rPr lang="en-US" sz="1600" b="0" i="0" u="none" strike="noStrike" baseline="0" dirty="0" smtClean="0">
                <a:solidFill>
                  <a:srgbClr val="000000"/>
                </a:solidFill>
                <a:latin typeface="Calibri" panose="020F0502020204030204" pitchFamily="34" charset="0"/>
              </a:rPr>
              <a:t>A small population of crayfish was accidentally released into a shallow pond that was being used in a long-term food-web study. Within a few months, biologists noticed that the underwater plant population was being eaten by the crayfish and had almost disappeared. At the same time, aquatic invertebrates, such as the water flea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sp.), were also disappearing. From their earlier work, the biologists knew that the main predator of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is the goldfish. They hypothesized that the underwater plants had been providing hiding places for the </a:t>
            </a:r>
            <a:r>
              <a:rPr lang="en-US" sz="1600" b="0" i="1" u="none" strike="noStrike" baseline="0" dirty="0" smtClean="0">
                <a:solidFill>
                  <a:srgbClr val="000000"/>
                </a:solidFill>
                <a:latin typeface="Calibri" panose="020F0502020204030204" pitchFamily="34" charset="0"/>
              </a:rPr>
              <a:t>Daphnia</a:t>
            </a:r>
            <a:r>
              <a:rPr lang="en-US" sz="1600" b="0" i="0" u="none" strike="noStrike" baseline="0" dirty="0" smtClean="0">
                <a:solidFill>
                  <a:srgbClr val="000000"/>
                </a:solidFill>
                <a:latin typeface="Calibri" panose="020F0502020204030204" pitchFamily="34" charset="0"/>
              </a:rPr>
              <a:t>, protecting the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from goldfish. As the underwater plants disappeared, the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lost their protection. The biologists designed an experiment to test their hypothesis. They placed goldfish and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together in a tank with underwater plants, and an equal number of goldfish and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in another tank without underwater plants. They then counted the number of </a:t>
            </a:r>
            <a:r>
              <a:rPr lang="en-US" sz="1600" b="0" i="1" u="none" strike="noStrike" baseline="0" dirty="0" smtClean="0">
                <a:solidFill>
                  <a:srgbClr val="000000"/>
                </a:solidFill>
                <a:latin typeface="Calibri" panose="020F0502020204030204" pitchFamily="34" charset="0"/>
              </a:rPr>
              <a:t>Daphnia </a:t>
            </a:r>
            <a:r>
              <a:rPr lang="en-US" sz="1600" b="0" i="0" u="none" strike="noStrike" baseline="0" dirty="0" smtClean="0">
                <a:solidFill>
                  <a:srgbClr val="000000"/>
                </a:solidFill>
                <a:latin typeface="Calibri" panose="020F0502020204030204" pitchFamily="34" charset="0"/>
              </a:rPr>
              <a:t>eaten by the goldfish in 30 minutes. They repeated this experiment in 10 tanks per condition (i.e., sample size = 10, or </a:t>
            </a:r>
            <a:r>
              <a:rPr lang="en-US" sz="1600" b="0" i="1" u="none" strike="noStrike" baseline="0" dirty="0" smtClean="0">
                <a:solidFill>
                  <a:srgbClr val="000000"/>
                </a:solidFill>
                <a:latin typeface="Calibri" panose="020F0502020204030204" pitchFamily="34" charset="0"/>
              </a:rPr>
              <a:t>n </a:t>
            </a:r>
            <a:r>
              <a:rPr lang="en-US" sz="1600" b="0" i="0" u="none" strike="noStrike" baseline="0" dirty="0" smtClean="0">
                <a:solidFill>
                  <a:srgbClr val="000000"/>
                </a:solidFill>
                <a:latin typeface="Calibri" panose="020F0502020204030204" pitchFamily="34" charset="0"/>
              </a:rPr>
              <a:t>= 10, per group). The results of their experiment and their calculations of experimental error (variance, </a:t>
            </a:r>
            <a:r>
              <a:rPr lang="en-US" sz="1600" b="0" i="1" u="none" strike="noStrike" baseline="0" dirty="0" smtClean="0">
                <a:solidFill>
                  <a:srgbClr val="000000"/>
                </a:solidFill>
                <a:latin typeface="Calibri" panose="020F0502020204030204" pitchFamily="34" charset="0"/>
              </a:rPr>
              <a:t>s</a:t>
            </a:r>
            <a:r>
              <a:rPr lang="en-US" sz="1600" b="0" i="0" u="none" strike="noStrike" baseline="0" dirty="0" smtClean="0">
                <a:solidFill>
                  <a:srgbClr val="000000"/>
                </a:solidFill>
                <a:latin typeface="Calibri" panose="020F0502020204030204" pitchFamily="34" charset="0"/>
              </a:rPr>
              <a:t>2) are in </a:t>
            </a:r>
            <a:r>
              <a:rPr lang="en-US" sz="1600" b="1" i="0" u="none" strike="noStrike" baseline="0" dirty="0" smtClean="0">
                <a:solidFill>
                  <a:srgbClr val="000000"/>
                </a:solidFill>
                <a:latin typeface="Calibri" panose="020F0502020204030204" pitchFamily="34" charset="0"/>
              </a:rPr>
              <a:t>Table 8. </a:t>
            </a:r>
            <a:endParaRPr lang="en-US" sz="1600" dirty="0"/>
          </a:p>
        </p:txBody>
      </p:sp>
      <p:pic>
        <p:nvPicPr>
          <p:cNvPr id="3" name="Picture 2"/>
          <p:cNvPicPr>
            <a:picLocks noChangeAspect="1"/>
          </p:cNvPicPr>
          <p:nvPr/>
        </p:nvPicPr>
        <p:blipFill>
          <a:blip r:embed="rId2"/>
          <a:stretch>
            <a:fillRect/>
          </a:stretch>
        </p:blipFill>
        <p:spPr>
          <a:xfrm>
            <a:off x="5096594" y="289613"/>
            <a:ext cx="7213300" cy="5621399"/>
          </a:xfrm>
          <a:prstGeom prst="rect">
            <a:avLst/>
          </a:prstGeom>
        </p:spPr>
      </p:pic>
    </p:spTree>
    <p:extLst>
      <p:ext uri="{BB962C8B-B14F-4D97-AF65-F5344CB8AC3E}">
        <p14:creationId xmlns:p14="http://schemas.microsoft.com/office/powerpoint/2010/main" val="359705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792" y="611936"/>
            <a:ext cx="8198083" cy="1475655"/>
          </a:xfrm>
          <a:prstGeom prst="rect">
            <a:avLst/>
          </a:prstGeom>
        </p:spPr>
      </p:pic>
      <p:pic>
        <p:nvPicPr>
          <p:cNvPr id="3" name="Picture 2"/>
          <p:cNvPicPr>
            <a:picLocks noChangeAspect="1"/>
          </p:cNvPicPr>
          <p:nvPr/>
        </p:nvPicPr>
        <p:blipFill>
          <a:blip r:embed="rId3"/>
          <a:stretch>
            <a:fillRect/>
          </a:stretch>
        </p:blipFill>
        <p:spPr>
          <a:xfrm>
            <a:off x="1007673" y="2087590"/>
            <a:ext cx="8516186" cy="3812877"/>
          </a:xfrm>
          <a:prstGeom prst="rect">
            <a:avLst/>
          </a:prstGeom>
        </p:spPr>
      </p:pic>
    </p:spTree>
    <p:extLst>
      <p:ext uri="{BB962C8B-B14F-4D97-AF65-F5344CB8AC3E}">
        <p14:creationId xmlns:p14="http://schemas.microsoft.com/office/powerpoint/2010/main" val="3321905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4102" y="77906"/>
            <a:ext cx="7971949" cy="6469543"/>
          </a:xfrm>
          <a:prstGeom prst="rect">
            <a:avLst/>
          </a:prstGeom>
        </p:spPr>
      </p:pic>
    </p:spTree>
    <p:extLst>
      <p:ext uri="{BB962C8B-B14F-4D97-AF65-F5344CB8AC3E}">
        <p14:creationId xmlns:p14="http://schemas.microsoft.com/office/powerpoint/2010/main" val="188300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1162" y="155094"/>
            <a:ext cx="7833777" cy="6245705"/>
          </a:xfrm>
          <a:prstGeom prst="rect">
            <a:avLst/>
          </a:prstGeom>
        </p:spPr>
      </p:pic>
    </p:spTree>
    <p:extLst>
      <p:ext uri="{BB962C8B-B14F-4D97-AF65-F5344CB8AC3E}">
        <p14:creationId xmlns:p14="http://schemas.microsoft.com/office/powerpoint/2010/main" val="102814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0612" y="422693"/>
            <a:ext cx="6003984" cy="5915215"/>
          </a:xfrm>
          <a:prstGeom prst="rect">
            <a:avLst/>
          </a:prstGeom>
        </p:spPr>
      </p:pic>
    </p:spTree>
    <p:extLst>
      <p:ext uri="{BB962C8B-B14F-4D97-AF65-F5344CB8AC3E}">
        <p14:creationId xmlns:p14="http://schemas.microsoft.com/office/powerpoint/2010/main" val="126720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937" y="242978"/>
            <a:ext cx="6934200" cy="3352800"/>
          </a:xfrm>
          <a:prstGeom prst="rect">
            <a:avLst/>
          </a:prstGeom>
        </p:spPr>
      </p:pic>
      <p:pic>
        <p:nvPicPr>
          <p:cNvPr id="3" name="Picture 2"/>
          <p:cNvPicPr>
            <a:picLocks noChangeAspect="1"/>
          </p:cNvPicPr>
          <p:nvPr/>
        </p:nvPicPr>
        <p:blipFill>
          <a:blip r:embed="rId3"/>
          <a:stretch>
            <a:fillRect/>
          </a:stretch>
        </p:blipFill>
        <p:spPr>
          <a:xfrm>
            <a:off x="1491560" y="3487588"/>
            <a:ext cx="6448425" cy="2781300"/>
          </a:xfrm>
          <a:prstGeom prst="rect">
            <a:avLst/>
          </a:prstGeom>
        </p:spPr>
      </p:pic>
    </p:spTree>
    <p:extLst>
      <p:ext uri="{BB962C8B-B14F-4D97-AF65-F5344CB8AC3E}">
        <p14:creationId xmlns:p14="http://schemas.microsoft.com/office/powerpoint/2010/main" val="2891403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4552" y="160307"/>
            <a:ext cx="7617146" cy="6585549"/>
          </a:xfrm>
          <a:prstGeom prst="rect">
            <a:avLst/>
          </a:prstGeom>
        </p:spPr>
      </p:pic>
    </p:spTree>
    <p:extLst>
      <p:ext uri="{BB962C8B-B14F-4D97-AF65-F5344CB8AC3E}">
        <p14:creationId xmlns:p14="http://schemas.microsoft.com/office/powerpoint/2010/main" val="1193614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9663" y="693167"/>
            <a:ext cx="8312360" cy="2453579"/>
          </a:xfrm>
          <a:prstGeom prst="rect">
            <a:avLst/>
          </a:prstGeom>
        </p:spPr>
      </p:pic>
    </p:spTree>
    <p:extLst>
      <p:ext uri="{BB962C8B-B14F-4D97-AF65-F5344CB8AC3E}">
        <p14:creationId xmlns:p14="http://schemas.microsoft.com/office/powerpoint/2010/main" val="3958414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0563" y="205685"/>
            <a:ext cx="10828045" cy="6238247"/>
          </a:xfrm>
          <a:prstGeom prst="rect">
            <a:avLst/>
          </a:prstGeom>
        </p:spPr>
      </p:pic>
    </p:spTree>
    <p:extLst>
      <p:ext uri="{BB962C8B-B14F-4D97-AF65-F5344CB8AC3E}">
        <p14:creationId xmlns:p14="http://schemas.microsoft.com/office/powerpoint/2010/main" val="4229550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264" y="434286"/>
            <a:ext cx="9429750" cy="2314575"/>
          </a:xfrm>
          <a:prstGeom prst="rect">
            <a:avLst/>
          </a:prstGeom>
        </p:spPr>
      </p:pic>
      <p:pic>
        <p:nvPicPr>
          <p:cNvPr id="3" name="Picture 2"/>
          <p:cNvPicPr>
            <a:picLocks noChangeAspect="1"/>
          </p:cNvPicPr>
          <p:nvPr/>
        </p:nvPicPr>
        <p:blipFill>
          <a:blip r:embed="rId3"/>
          <a:stretch>
            <a:fillRect/>
          </a:stretch>
        </p:blipFill>
        <p:spPr>
          <a:xfrm>
            <a:off x="1343024" y="2282316"/>
            <a:ext cx="7895866" cy="4470104"/>
          </a:xfrm>
          <a:prstGeom prst="rect">
            <a:avLst/>
          </a:prstGeom>
        </p:spPr>
      </p:pic>
    </p:spTree>
    <p:extLst>
      <p:ext uri="{BB962C8B-B14F-4D97-AF65-F5344CB8AC3E}">
        <p14:creationId xmlns:p14="http://schemas.microsoft.com/office/powerpoint/2010/main" val="19032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8262" y="138112"/>
            <a:ext cx="9515475" cy="6581775"/>
          </a:xfrm>
          <a:prstGeom prst="rect">
            <a:avLst/>
          </a:prstGeom>
        </p:spPr>
      </p:pic>
    </p:spTree>
    <p:extLst>
      <p:ext uri="{BB962C8B-B14F-4D97-AF65-F5344CB8AC3E}">
        <p14:creationId xmlns:p14="http://schemas.microsoft.com/office/powerpoint/2010/main" val="1742193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956" y="137754"/>
            <a:ext cx="8253592" cy="2814311"/>
          </a:xfrm>
          <a:prstGeom prst="rect">
            <a:avLst/>
          </a:prstGeom>
        </p:spPr>
      </p:pic>
      <p:pic>
        <p:nvPicPr>
          <p:cNvPr id="3" name="Picture 2"/>
          <p:cNvPicPr>
            <a:picLocks noChangeAspect="1"/>
          </p:cNvPicPr>
          <p:nvPr/>
        </p:nvPicPr>
        <p:blipFill>
          <a:blip r:embed="rId3"/>
          <a:stretch>
            <a:fillRect/>
          </a:stretch>
        </p:blipFill>
        <p:spPr>
          <a:xfrm>
            <a:off x="8286931" y="137754"/>
            <a:ext cx="3304235" cy="4171410"/>
          </a:xfrm>
          <a:prstGeom prst="rect">
            <a:avLst/>
          </a:prstGeom>
        </p:spPr>
      </p:pic>
      <p:pic>
        <p:nvPicPr>
          <p:cNvPr id="4" name="Picture 3"/>
          <p:cNvPicPr>
            <a:picLocks noChangeAspect="1"/>
          </p:cNvPicPr>
          <p:nvPr/>
        </p:nvPicPr>
        <p:blipFill>
          <a:blip r:embed="rId4"/>
          <a:stretch>
            <a:fillRect/>
          </a:stretch>
        </p:blipFill>
        <p:spPr>
          <a:xfrm>
            <a:off x="252772" y="4231975"/>
            <a:ext cx="8753475" cy="2362200"/>
          </a:xfrm>
          <a:prstGeom prst="rect">
            <a:avLst/>
          </a:prstGeom>
        </p:spPr>
      </p:pic>
    </p:spTree>
    <p:extLst>
      <p:ext uri="{BB962C8B-B14F-4D97-AF65-F5344CB8AC3E}">
        <p14:creationId xmlns:p14="http://schemas.microsoft.com/office/powerpoint/2010/main" val="2317099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640" y="167317"/>
            <a:ext cx="7762875" cy="933450"/>
          </a:xfrm>
          <a:prstGeom prst="rect">
            <a:avLst/>
          </a:prstGeom>
        </p:spPr>
      </p:pic>
      <p:pic>
        <p:nvPicPr>
          <p:cNvPr id="3" name="Picture 2"/>
          <p:cNvPicPr>
            <a:picLocks noChangeAspect="1"/>
          </p:cNvPicPr>
          <p:nvPr/>
        </p:nvPicPr>
        <p:blipFill>
          <a:blip r:embed="rId3"/>
          <a:stretch>
            <a:fillRect/>
          </a:stretch>
        </p:blipFill>
        <p:spPr>
          <a:xfrm>
            <a:off x="3274712" y="634041"/>
            <a:ext cx="7184042" cy="5956539"/>
          </a:xfrm>
          <a:prstGeom prst="rect">
            <a:avLst/>
          </a:prstGeom>
        </p:spPr>
      </p:pic>
    </p:spTree>
    <p:extLst>
      <p:ext uri="{BB962C8B-B14F-4D97-AF65-F5344CB8AC3E}">
        <p14:creationId xmlns:p14="http://schemas.microsoft.com/office/powerpoint/2010/main" val="41405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0008" y="688226"/>
            <a:ext cx="9096375" cy="2600325"/>
          </a:xfrm>
          <a:prstGeom prst="rect">
            <a:avLst/>
          </a:prstGeom>
        </p:spPr>
      </p:pic>
    </p:spTree>
    <p:extLst>
      <p:ext uri="{BB962C8B-B14F-4D97-AF65-F5344CB8AC3E}">
        <p14:creationId xmlns:p14="http://schemas.microsoft.com/office/powerpoint/2010/main" val="223535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0188" y="256257"/>
            <a:ext cx="10228053" cy="2585323"/>
          </a:xfrm>
          <a:prstGeom prst="rect">
            <a:avLst/>
          </a:prstGeom>
        </p:spPr>
        <p:txBody>
          <a:bodyPr wrap="square">
            <a:spAutoFit/>
          </a:bodyPr>
          <a:lstStyle/>
          <a:p>
            <a:r>
              <a:rPr lang="en-US" b="1" i="0" u="none" strike="noStrike" baseline="0" dirty="0" smtClean="0">
                <a:solidFill>
                  <a:srgbClr val="000000"/>
                </a:solidFill>
                <a:latin typeface="Calibri" panose="020F0502020204030204" pitchFamily="34" charset="0"/>
              </a:rPr>
              <a:t>Application in Biology—Example 1 </a:t>
            </a:r>
            <a:endParaRPr lang="en-US" b="0" i="0" u="none" strike="noStrike" baseline="0" dirty="0" smtClean="0">
              <a:solidFill>
                <a:srgbClr val="000000"/>
              </a:solidFill>
              <a:latin typeface="Calibri" panose="020F0502020204030204" pitchFamily="34" charset="0"/>
            </a:endParaRPr>
          </a:p>
          <a:p>
            <a:r>
              <a:rPr lang="en-US" sz="1600" b="0" i="0" u="none" strike="noStrike" baseline="0" dirty="0" smtClean="0">
                <a:solidFill>
                  <a:srgbClr val="000000"/>
                </a:solidFill>
                <a:latin typeface="Calibri" panose="020F0502020204030204" pitchFamily="34" charset="0"/>
              </a:rPr>
              <a:t>Students were curious to learn whether there is an association between amounts of algae in pond water and the water’s clarity. They collected water samples from seven local ponds that seemed to differ in terms of water clarity. To quantify the clarity of the water, they cut out a small disk from white poster board, divided the disk into four equal parts, and colored two of the opposite parts black; they then </a:t>
            </a:r>
            <a:r>
              <a:rPr lang="en-US" sz="1600" dirty="0"/>
              <a:t>placed the disk in the bottom of a 100-milliliter graduated cylinder. Working with one sample at a time, they gradually poured water from each water sample into the cylinder until the disk was no longer visible from above. For each sample, they recorded in </a:t>
            </a:r>
            <a:r>
              <a:rPr lang="en-US" sz="1600" b="1" dirty="0"/>
              <a:t>Table 15 </a:t>
            </a:r>
            <a:r>
              <a:rPr lang="en-US" sz="1600" dirty="0"/>
              <a:t>the volume of water necessary to obscure the disk—the more water necessary to obscure the disk, the clearer the water. As a proxy for algae concentration, they extracted chlorophyll from the water samples and used a spectrophotometer to determine chlorophyll concentration (</a:t>
            </a:r>
            <a:r>
              <a:rPr lang="en-US" sz="1600" b="1" dirty="0"/>
              <a:t>Table 15</a:t>
            </a:r>
            <a:r>
              <a:rPr lang="en-US" sz="1600" dirty="0"/>
              <a:t>). </a:t>
            </a:r>
          </a:p>
        </p:txBody>
      </p:sp>
      <p:pic>
        <p:nvPicPr>
          <p:cNvPr id="3" name="Picture 2"/>
          <p:cNvPicPr>
            <a:picLocks noChangeAspect="1"/>
          </p:cNvPicPr>
          <p:nvPr/>
        </p:nvPicPr>
        <p:blipFill>
          <a:blip r:embed="rId2"/>
          <a:stretch>
            <a:fillRect/>
          </a:stretch>
        </p:blipFill>
        <p:spPr>
          <a:xfrm>
            <a:off x="2751420" y="2606794"/>
            <a:ext cx="6659999" cy="4154469"/>
          </a:xfrm>
          <a:prstGeom prst="rect">
            <a:avLst/>
          </a:prstGeom>
        </p:spPr>
      </p:pic>
    </p:spTree>
    <p:extLst>
      <p:ext uri="{BB962C8B-B14F-4D97-AF65-F5344CB8AC3E}">
        <p14:creationId xmlns:p14="http://schemas.microsoft.com/office/powerpoint/2010/main" val="1182980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4155" y="2037720"/>
            <a:ext cx="8991600" cy="3800475"/>
          </a:xfrm>
          <a:prstGeom prst="rect">
            <a:avLst/>
          </a:prstGeom>
        </p:spPr>
      </p:pic>
      <p:pic>
        <p:nvPicPr>
          <p:cNvPr id="3" name="Picture 2"/>
          <p:cNvPicPr>
            <a:picLocks noChangeAspect="1"/>
          </p:cNvPicPr>
          <p:nvPr/>
        </p:nvPicPr>
        <p:blipFill>
          <a:blip r:embed="rId3"/>
          <a:stretch>
            <a:fillRect/>
          </a:stretch>
        </p:blipFill>
        <p:spPr>
          <a:xfrm>
            <a:off x="1324155" y="798032"/>
            <a:ext cx="8391525" cy="638175"/>
          </a:xfrm>
          <a:prstGeom prst="rect">
            <a:avLst/>
          </a:prstGeom>
        </p:spPr>
      </p:pic>
    </p:spTree>
    <p:extLst>
      <p:ext uri="{BB962C8B-B14F-4D97-AF65-F5344CB8AC3E}">
        <p14:creationId xmlns:p14="http://schemas.microsoft.com/office/powerpoint/2010/main" val="2356964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400" y="166687"/>
            <a:ext cx="9601200" cy="6524625"/>
          </a:xfrm>
          <a:prstGeom prst="rect">
            <a:avLst/>
          </a:prstGeom>
        </p:spPr>
      </p:pic>
    </p:spTree>
    <p:extLst>
      <p:ext uri="{BB962C8B-B14F-4D97-AF65-F5344CB8AC3E}">
        <p14:creationId xmlns:p14="http://schemas.microsoft.com/office/powerpoint/2010/main" val="1452449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9072" y="889844"/>
            <a:ext cx="9489056" cy="3416320"/>
          </a:xfrm>
          <a:prstGeom prst="rect">
            <a:avLst/>
          </a:prstGeom>
        </p:spPr>
        <p:txBody>
          <a:bodyPr wrap="square">
            <a:spAutoFit/>
          </a:bodyPr>
          <a:lstStyle/>
          <a:p>
            <a:r>
              <a:rPr lang="en-US" b="0" i="0" u="none" strike="noStrike" baseline="0" dirty="0" smtClean="0">
                <a:solidFill>
                  <a:srgbClr val="000000"/>
                </a:solidFill>
                <a:latin typeface="Calibri" panose="020F0502020204030204" pitchFamily="34" charset="0"/>
              </a:rPr>
              <a:t>Just by graphing the data points and looking at the graph in </a:t>
            </a:r>
            <a:r>
              <a:rPr lang="en-US" b="1" i="0" u="none" strike="noStrike" baseline="0" dirty="0" smtClean="0">
                <a:solidFill>
                  <a:srgbClr val="000000"/>
                </a:solidFill>
                <a:latin typeface="Calibri" panose="020F0502020204030204" pitchFamily="34" charset="0"/>
              </a:rPr>
              <a:t>Figure 9</a:t>
            </a:r>
            <a:r>
              <a:rPr lang="en-US" b="0" i="0" u="none" strike="noStrike" baseline="0" dirty="0" smtClean="0">
                <a:solidFill>
                  <a:srgbClr val="000000"/>
                </a:solidFill>
                <a:latin typeface="Calibri" panose="020F0502020204030204" pitchFamily="34" charset="0"/>
              </a:rPr>
              <a:t>, it is clear that there is an association between water clarity and chlorophyll concentration. Because the line slopes down, students know it is a negative correlation: as water clarity decreases, chlorophyll concentration increases. </a:t>
            </a:r>
          </a:p>
          <a:p>
            <a:r>
              <a:rPr lang="en-US" b="0" i="0" u="none" strike="noStrike" baseline="0" dirty="0" smtClean="0">
                <a:solidFill>
                  <a:srgbClr val="000000"/>
                </a:solidFill>
                <a:latin typeface="Calibri" panose="020F0502020204030204" pitchFamily="34" charset="0"/>
              </a:rPr>
              <a:t>When students calculate </a:t>
            </a:r>
            <a:r>
              <a:rPr lang="en-US" b="0" i="0" u="none" strike="noStrike" baseline="0" dirty="0" smtClean="0">
                <a:solidFill>
                  <a:srgbClr val="000000"/>
                </a:solidFill>
                <a:latin typeface="Cambria Math" panose="02040503050406030204" pitchFamily="18" charset="0"/>
              </a:rPr>
              <a:t>𝑟</a:t>
            </a:r>
            <a:r>
              <a:rPr lang="en-US" b="0" i="0" u="none" strike="noStrike" baseline="0" dirty="0" smtClean="0">
                <a:solidFill>
                  <a:srgbClr val="000000"/>
                </a:solidFill>
                <a:latin typeface="Calibri" panose="020F0502020204030204" pitchFamily="34" charset="0"/>
              </a:rPr>
              <a:t>, they get a value of −0.965, which is a strong correlation (with −1 being a perfect negative correlation). They can confirm this by checking the critical </a:t>
            </a:r>
            <a:r>
              <a:rPr lang="en-US" b="0" i="0" u="none" strike="noStrike" baseline="0" dirty="0" smtClean="0">
                <a:solidFill>
                  <a:srgbClr val="000000"/>
                </a:solidFill>
                <a:latin typeface="Cambria Math" panose="02040503050406030204" pitchFamily="18" charset="0"/>
              </a:rPr>
              <a:t>𝑟</a:t>
            </a:r>
            <a:r>
              <a:rPr lang="en-US" b="0" i="0" u="none" strike="noStrike" baseline="0" dirty="0" smtClean="0">
                <a:solidFill>
                  <a:srgbClr val="000000"/>
                </a:solidFill>
                <a:latin typeface="Calibri" panose="020F0502020204030204" pitchFamily="34" charset="0"/>
              </a:rPr>
              <a:t>-value on </a:t>
            </a:r>
            <a:r>
              <a:rPr lang="en-US" b="1" i="0" u="none" strike="noStrike" baseline="0" dirty="0" smtClean="0">
                <a:solidFill>
                  <a:srgbClr val="000000"/>
                </a:solidFill>
                <a:latin typeface="Calibri" panose="020F0502020204030204" pitchFamily="34" charset="0"/>
              </a:rPr>
              <a:t>Table 14</a:t>
            </a:r>
            <a:r>
              <a:rPr lang="en-US" b="0" i="0" u="none" strike="noStrike" baseline="0" dirty="0" smtClean="0">
                <a:solidFill>
                  <a:srgbClr val="000000"/>
                </a:solidFill>
                <a:latin typeface="Calibri" panose="020F0502020204030204" pitchFamily="34" charset="0"/>
              </a:rPr>
              <a:t>, which is ±0.754 for 5 degrees of freedom (7 – 2) with a 0.05 confidence level. Since the </a:t>
            </a:r>
            <a:r>
              <a:rPr lang="en-US" b="0" i="0" u="none" strike="noStrike" baseline="0" dirty="0" smtClean="0">
                <a:solidFill>
                  <a:srgbClr val="000000"/>
                </a:solidFill>
                <a:latin typeface="Cambria Math" panose="02040503050406030204" pitchFamily="18" charset="0"/>
              </a:rPr>
              <a:t>𝑟 </a:t>
            </a:r>
            <a:r>
              <a:rPr lang="en-US" b="0" i="0" u="none" strike="noStrike" baseline="0" dirty="0" smtClean="0">
                <a:solidFill>
                  <a:srgbClr val="000000"/>
                </a:solidFill>
                <a:latin typeface="Calibri" panose="020F0502020204030204" pitchFamily="34" charset="0"/>
              </a:rPr>
              <a:t>of −0.965 is closer to −1 than </a:t>
            </a:r>
            <a:r>
              <a:rPr lang="en-US" b="0" i="0" u="none" strike="noStrike" baseline="0" dirty="0" smtClean="0">
                <a:solidFill>
                  <a:srgbClr val="000000"/>
                </a:solidFill>
                <a:latin typeface="Cambria Math" panose="02040503050406030204" pitchFamily="18" charset="0"/>
              </a:rPr>
              <a:t>𝑟</a:t>
            </a:r>
            <a:r>
              <a:rPr lang="en-US" sz="1100" b="0" i="0" u="none" strike="noStrike" baseline="0" dirty="0" smtClean="0">
                <a:solidFill>
                  <a:srgbClr val="000000"/>
                </a:solidFill>
                <a:latin typeface="Cambria Math" panose="02040503050406030204" pitchFamily="18" charset="0"/>
              </a:rPr>
              <a:t>𝑐𝑟𝑖𝑡 </a:t>
            </a:r>
            <a:r>
              <a:rPr lang="en-US" b="0" i="0" u="none" strike="noStrike" baseline="0" dirty="0" smtClean="0">
                <a:solidFill>
                  <a:srgbClr val="000000"/>
                </a:solidFill>
                <a:latin typeface="Calibri" panose="020F0502020204030204" pitchFamily="34" charset="0"/>
              </a:rPr>
              <a:t>−0.754, they can conclude that the probability of getting a value as extreme as −0.965 purely by chance is less than 0.05. Therefore, they can reject H</a:t>
            </a:r>
            <a:r>
              <a:rPr lang="en-US" sz="800" b="0" i="0" u="none" strike="noStrike" baseline="0" dirty="0" smtClean="0">
                <a:solidFill>
                  <a:srgbClr val="000000"/>
                </a:solidFill>
                <a:latin typeface="Calibri" panose="020F0502020204030204" pitchFamily="34" charset="0"/>
              </a:rPr>
              <a:t>0 </a:t>
            </a:r>
            <a:r>
              <a:rPr lang="en-US" b="0" i="0" u="none" strike="noStrike" baseline="0" dirty="0" smtClean="0">
                <a:solidFill>
                  <a:srgbClr val="000000"/>
                </a:solidFill>
                <a:latin typeface="Calibri" panose="020F0502020204030204" pitchFamily="34" charset="0"/>
              </a:rPr>
              <a:t>and conclude that chlorophyll concentration and water clarity are significantly associated. </a:t>
            </a:r>
          </a:p>
          <a:p>
            <a:r>
              <a:rPr lang="en-US" b="0" i="0" u="none" strike="noStrike" baseline="0" dirty="0" smtClean="0">
                <a:solidFill>
                  <a:srgbClr val="000000"/>
                </a:solidFill>
                <a:latin typeface="Calibri" panose="020F0502020204030204" pitchFamily="34" charset="0"/>
              </a:rPr>
              <a:t>The coefficient of determination (</a:t>
            </a:r>
            <a:r>
              <a:rPr lang="en-US" b="0" i="0" u="none" strike="noStrike" baseline="0" dirty="0" smtClean="0">
                <a:solidFill>
                  <a:srgbClr val="000000"/>
                </a:solidFill>
                <a:latin typeface="Cambria Math" panose="02040503050406030204" pitchFamily="18" charset="0"/>
              </a:rPr>
              <a:t>𝑟</a:t>
            </a:r>
            <a:r>
              <a:rPr lang="en-US" sz="1100" b="0" i="0" u="none" strike="noStrike" baseline="0" dirty="0" smtClean="0">
                <a:solidFill>
                  <a:srgbClr val="000000"/>
                </a:solidFill>
                <a:latin typeface="Cambria Math" panose="02040503050406030204" pitchFamily="18" charset="0"/>
              </a:rPr>
              <a:t>2</a:t>
            </a:r>
            <a:r>
              <a:rPr lang="en-US" b="0" i="0" u="none" strike="noStrike" baseline="0" dirty="0" smtClean="0">
                <a:solidFill>
                  <a:srgbClr val="000000"/>
                </a:solidFill>
                <a:latin typeface="Calibri" panose="020F0502020204030204" pitchFamily="34" charset="0"/>
              </a:rPr>
              <a:t>) is 0.932, which indicates that students can predict water clarity based on chlorophyll concentration with 93.2% accuracy. </a:t>
            </a:r>
            <a:endParaRPr lang="en-US" dirty="0"/>
          </a:p>
        </p:txBody>
      </p:sp>
    </p:spTree>
    <p:extLst>
      <p:ext uri="{BB962C8B-B14F-4D97-AF65-F5344CB8AC3E}">
        <p14:creationId xmlns:p14="http://schemas.microsoft.com/office/powerpoint/2010/main" val="3343278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6377" y="315212"/>
            <a:ext cx="9342408" cy="2862322"/>
          </a:xfrm>
          <a:prstGeom prst="rect">
            <a:avLst/>
          </a:prstGeom>
        </p:spPr>
        <p:txBody>
          <a:bodyPr wrap="square">
            <a:spAutoFit/>
          </a:bodyPr>
          <a:lstStyle/>
          <a:p>
            <a:r>
              <a:rPr lang="en-US" b="1" i="0" u="none" strike="noStrike" baseline="0" dirty="0" smtClean="0">
                <a:solidFill>
                  <a:srgbClr val="000000"/>
                </a:solidFill>
                <a:latin typeface="Calibri" panose="020F0502020204030204" pitchFamily="34" charset="0"/>
              </a:rPr>
              <a:t>Application in Biology—Example 2 </a:t>
            </a:r>
            <a:endParaRPr lang="en-US" b="0" i="0" u="none" strike="noStrike" baseline="0" dirty="0" smtClean="0">
              <a:solidFill>
                <a:srgbClr val="000000"/>
              </a:solidFill>
              <a:latin typeface="Calibri" panose="020F0502020204030204" pitchFamily="34" charset="0"/>
            </a:endParaRPr>
          </a:p>
          <a:p>
            <a:r>
              <a:rPr lang="en-US" b="0" i="0" u="none" strike="noStrike" baseline="0" dirty="0" smtClean="0">
                <a:solidFill>
                  <a:srgbClr val="000000"/>
                </a:solidFill>
                <a:latin typeface="Calibri" panose="020F0502020204030204" pitchFamily="34" charset="0"/>
              </a:rPr>
              <a:t>Students noticed that some ponderosa pine trees (</a:t>
            </a:r>
            <a:r>
              <a:rPr lang="en-US" b="0" i="1" u="none" strike="noStrike" baseline="0" dirty="0" err="1" smtClean="0">
                <a:solidFill>
                  <a:srgbClr val="000000"/>
                </a:solidFill>
                <a:latin typeface="Calibri" panose="020F0502020204030204" pitchFamily="34" charset="0"/>
              </a:rPr>
              <a:t>Pinus</a:t>
            </a:r>
            <a:r>
              <a:rPr lang="en-US" b="0" i="1" u="none" strike="noStrike" baseline="0" dirty="0" smtClean="0">
                <a:solidFill>
                  <a:srgbClr val="000000"/>
                </a:solidFill>
                <a:latin typeface="Calibri" panose="020F0502020204030204" pitchFamily="34" charset="0"/>
              </a:rPr>
              <a:t> ponderosa</a:t>
            </a:r>
            <a:r>
              <a:rPr lang="en-US" b="0" i="0" u="none" strike="noStrike" baseline="0" dirty="0" smtClean="0">
                <a:solidFill>
                  <a:srgbClr val="000000"/>
                </a:solidFill>
                <a:latin typeface="Calibri" panose="020F0502020204030204" pitchFamily="34" charset="0"/>
              </a:rPr>
              <a:t>) on a street have more ovulate cones (female pinecones) than other ponderosa pine trees. They reasoned that older, and therefore taller, trees should have more cones than younger, shorter trees. </a:t>
            </a:r>
          </a:p>
          <a:p>
            <a:r>
              <a:rPr lang="en-US" b="0" i="0" u="none" strike="noStrike" baseline="0" dirty="0" smtClean="0">
                <a:solidFill>
                  <a:srgbClr val="000000"/>
                </a:solidFill>
                <a:latin typeface="Calibri" panose="020F0502020204030204" pitchFamily="34" charset="0"/>
              </a:rPr>
              <a:t>To determine the height of a tree, they used the “old logger” method. A student held a stick the same length as the student’s arm at a 90° angle to the arm and backed up until the tip of the stick “touched” the top of the tree. The distance the student was from the tree equaled the height of the tree. Using this </a:t>
            </a:r>
            <a:r>
              <a:rPr lang="en-US" dirty="0"/>
              <a:t>method, the students measured the heights of 10 trees. Then, using binoculars, they counted the number of ovulate cones on each tree and recorded the data in Table 16. </a:t>
            </a:r>
          </a:p>
        </p:txBody>
      </p:sp>
      <p:pic>
        <p:nvPicPr>
          <p:cNvPr id="3" name="Picture 2"/>
          <p:cNvPicPr>
            <a:picLocks noChangeAspect="1"/>
          </p:cNvPicPr>
          <p:nvPr/>
        </p:nvPicPr>
        <p:blipFill>
          <a:blip r:embed="rId2"/>
          <a:stretch>
            <a:fillRect/>
          </a:stretch>
        </p:blipFill>
        <p:spPr>
          <a:xfrm>
            <a:off x="2678861" y="2950413"/>
            <a:ext cx="6280591" cy="3847202"/>
          </a:xfrm>
          <a:prstGeom prst="rect">
            <a:avLst/>
          </a:prstGeom>
        </p:spPr>
      </p:pic>
    </p:spTree>
    <p:extLst>
      <p:ext uri="{BB962C8B-B14F-4D97-AF65-F5344CB8AC3E}">
        <p14:creationId xmlns:p14="http://schemas.microsoft.com/office/powerpoint/2010/main" val="2084954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6932" y="0"/>
            <a:ext cx="7273325" cy="4333888"/>
          </a:xfrm>
          <a:prstGeom prst="rect">
            <a:avLst/>
          </a:prstGeom>
        </p:spPr>
      </p:pic>
      <p:pic>
        <p:nvPicPr>
          <p:cNvPr id="3" name="Picture 2"/>
          <p:cNvPicPr>
            <a:picLocks noChangeAspect="1"/>
          </p:cNvPicPr>
          <p:nvPr/>
        </p:nvPicPr>
        <p:blipFill>
          <a:blip r:embed="rId3"/>
          <a:stretch>
            <a:fillRect/>
          </a:stretch>
        </p:blipFill>
        <p:spPr>
          <a:xfrm>
            <a:off x="3148822" y="4333888"/>
            <a:ext cx="8514092" cy="2449595"/>
          </a:xfrm>
          <a:prstGeom prst="rect">
            <a:avLst/>
          </a:prstGeom>
        </p:spPr>
      </p:pic>
    </p:spTree>
    <p:extLst>
      <p:ext uri="{BB962C8B-B14F-4D97-AF65-F5344CB8AC3E}">
        <p14:creationId xmlns:p14="http://schemas.microsoft.com/office/powerpoint/2010/main" val="3433219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1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4025" y="542925"/>
            <a:ext cx="8743950" cy="5772150"/>
          </a:xfrm>
          <a:prstGeom prst="rect">
            <a:avLst/>
          </a:prstGeom>
        </p:spPr>
      </p:pic>
      <p:sp>
        <p:nvSpPr>
          <p:cNvPr id="3" name="Rectangle 2"/>
          <p:cNvSpPr/>
          <p:nvPr/>
        </p:nvSpPr>
        <p:spPr>
          <a:xfrm>
            <a:off x="3217653" y="4260910"/>
            <a:ext cx="5512279" cy="258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17653" y="5193102"/>
            <a:ext cx="3269411" cy="319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31389" y="6021238"/>
            <a:ext cx="3269411" cy="215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02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6207" y="1307351"/>
            <a:ext cx="8677275" cy="1362075"/>
          </a:xfrm>
          <a:prstGeom prst="rect">
            <a:avLst/>
          </a:prstGeom>
        </p:spPr>
      </p:pic>
    </p:spTree>
    <p:extLst>
      <p:ext uri="{BB962C8B-B14F-4D97-AF65-F5344CB8AC3E}">
        <p14:creationId xmlns:p14="http://schemas.microsoft.com/office/powerpoint/2010/main" val="271557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2408" y="60385"/>
            <a:ext cx="7768626" cy="2265150"/>
          </a:xfrm>
          <a:prstGeom prst="rect">
            <a:avLst/>
          </a:prstGeom>
        </p:spPr>
      </p:pic>
      <p:pic>
        <p:nvPicPr>
          <p:cNvPr id="3" name="Picture 2"/>
          <p:cNvPicPr>
            <a:picLocks noChangeAspect="1"/>
          </p:cNvPicPr>
          <p:nvPr/>
        </p:nvPicPr>
        <p:blipFill>
          <a:blip r:embed="rId3"/>
          <a:stretch>
            <a:fillRect/>
          </a:stretch>
        </p:blipFill>
        <p:spPr>
          <a:xfrm>
            <a:off x="1700932" y="2200814"/>
            <a:ext cx="7098012" cy="4573917"/>
          </a:xfrm>
          <a:prstGeom prst="rect">
            <a:avLst/>
          </a:prstGeom>
        </p:spPr>
      </p:pic>
      <p:sp>
        <p:nvSpPr>
          <p:cNvPr id="4" name="Rectangle 3"/>
          <p:cNvSpPr/>
          <p:nvPr/>
        </p:nvSpPr>
        <p:spPr>
          <a:xfrm>
            <a:off x="3398808" y="5658928"/>
            <a:ext cx="3528203" cy="327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64302" y="6521570"/>
            <a:ext cx="1777041" cy="253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37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9815" y="1380945"/>
            <a:ext cx="8991600" cy="990600"/>
          </a:xfrm>
          <a:prstGeom prst="rect">
            <a:avLst/>
          </a:prstGeom>
        </p:spPr>
      </p:pic>
    </p:spTree>
    <p:extLst>
      <p:ext uri="{BB962C8B-B14F-4D97-AF65-F5344CB8AC3E}">
        <p14:creationId xmlns:p14="http://schemas.microsoft.com/office/powerpoint/2010/main" val="3000978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3000</Words>
  <Application>Microsoft Office PowerPoint</Application>
  <PresentationFormat>Custom</PresentationFormat>
  <Paragraphs>48</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Statistic Warmups</vt:lpstr>
      <vt:lpstr>Descriptive Statistics (what to do with data that makes a normal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 Warmups</dc:title>
  <dc:creator>Robin Groch</dc:creator>
  <cp:lastModifiedBy>rgroch</cp:lastModifiedBy>
  <cp:revision>14</cp:revision>
  <dcterms:created xsi:type="dcterms:W3CDTF">2014-08-25T02:08:21Z</dcterms:created>
  <dcterms:modified xsi:type="dcterms:W3CDTF">2014-08-27T20:33:44Z</dcterms:modified>
</cp:coreProperties>
</file>